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4" r:id="rId4"/>
    <p:sldMasterId id="2147483675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5" Type="http://schemas.openxmlformats.org/officeDocument/2006/relationships/slide" Target="slides/slide19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aa3baec3aa_4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9" name="Google Shape;139;g3aa3baec3aa_4_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/>
              <a:t>Note:</a:t>
            </a:r>
            <a:endParaRPr/>
          </a:p>
        </p:txBody>
      </p:sp>
      <p:sp>
        <p:nvSpPr>
          <p:cNvPr id="140" name="Google Shape;140;g3aa3baec3aa_4_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algun Gothic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3aa3ac5b447_0_7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03" name="Google Shape;303;g3aa3ac5b447_0_7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/>
              <a:t>Note:</a:t>
            </a:r>
            <a:endParaRPr/>
          </a:p>
        </p:txBody>
      </p:sp>
      <p:sp>
        <p:nvSpPr>
          <p:cNvPr id="304" name="Google Shape;304;g3aa3ac5b447_0_7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aa3ac5b447_0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2" name="Google Shape;312;g3aa3ac5b447_0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/>
              <a:t>Note:</a:t>
            </a:r>
            <a:endParaRPr/>
          </a:p>
        </p:txBody>
      </p:sp>
      <p:sp>
        <p:nvSpPr>
          <p:cNvPr id="313" name="Google Shape;313;g3aa3ac5b447_0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3aa3baec3aa_4_13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20" name="Google Shape;320;g3aa3baec3aa_4_13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/>
              <a:t>Note:</a:t>
            </a:r>
            <a:endParaRPr/>
          </a:p>
        </p:txBody>
      </p:sp>
      <p:sp>
        <p:nvSpPr>
          <p:cNvPr id="321" name="Google Shape;321;g3aa3baec3aa_4_13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g3aa3ac5b447_0_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0" name="Google Shape;350;g3aa3ac5b447_0_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/>
              <a:t>Note:</a:t>
            </a:r>
            <a:endParaRPr/>
          </a:p>
        </p:txBody>
      </p:sp>
      <p:sp>
        <p:nvSpPr>
          <p:cNvPr id="351" name="Google Shape;351;g3aa3ac5b447_0_2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g3aa3baec3aa_4_16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g3aa3baec3aa_4_16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3aa82f62893_2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g3aa82f62893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g3aa82f62893_2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0" name="Google Shape;370;g3aa82f62893_2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g3aa3ac5b447_0_5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g3aa3ac5b447_0_5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g3aa3ac5b447_0_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g3aa3ac5b447_0_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3aa3baec3aa_4_17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90" name="Google Shape;390;g3aa3baec3aa_4_17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91" name="Google Shape;391;g3aa3baec3aa_4_17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aa3ac5b447_0_4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9" name="Google Shape;149;g3aa3ac5b447_0_4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/>
              <a:t>Note:</a:t>
            </a:r>
            <a:endParaRPr/>
          </a:p>
        </p:txBody>
      </p:sp>
      <p:sp>
        <p:nvSpPr>
          <p:cNvPr id="150" name="Google Shape;150;g3aa3ac5b447_0_4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Malgun Gothic"/>
              <a:buNone/>
            </a:pPr>
            <a:fld id="{00000000-1234-1234-1234-123412341234}" type="slidenum">
              <a:rPr b="0" i="0" lang="en" sz="1200" u="none" cap="none" strike="noStrike">
                <a:solidFill>
                  <a:srgbClr val="000000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b="0" i="0" sz="1200" u="none" cap="none" strike="noStrike">
              <a:solidFill>
                <a:srgbClr val="000000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3aa3baec3aa_4_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8" name="Google Shape;158;g3aa3baec3aa_4_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/>
              <a:t>Note:</a:t>
            </a:r>
            <a:endParaRPr/>
          </a:p>
        </p:txBody>
      </p:sp>
      <p:sp>
        <p:nvSpPr>
          <p:cNvPr id="159" name="Google Shape;159;g3aa3baec3aa_4_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aa3ac5b447_0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8" name="Google Shape;188;g3aa3ac5b447_0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/>
              <a:t>Note:</a:t>
            </a:r>
            <a:endParaRPr/>
          </a:p>
        </p:txBody>
      </p:sp>
      <p:sp>
        <p:nvSpPr>
          <p:cNvPr id="189" name="Google Shape;189;g3aa3ac5b447_0_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aa3baec3aa_4_3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6" name="Google Shape;196;g3aa3baec3aa_4_3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/>
              <a:t>Note:</a:t>
            </a:r>
            <a:endParaRPr/>
          </a:p>
        </p:txBody>
      </p:sp>
      <p:sp>
        <p:nvSpPr>
          <p:cNvPr id="197" name="Google Shape;197;g3aa3baec3aa_4_3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aa3baec3aa_4_6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g3aa3baec3aa_4_6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/>
              <a:t>Note:</a:t>
            </a:r>
            <a:endParaRPr/>
          </a:p>
        </p:txBody>
      </p:sp>
      <p:sp>
        <p:nvSpPr>
          <p:cNvPr id="227" name="Google Shape;227;g3aa3baec3aa_4_6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aa3baec3aa_4_7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5" name="Google Shape;235;g3aa3baec3aa_4_7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/>
              <a:t>Note:</a:t>
            </a:r>
            <a:endParaRPr/>
          </a:p>
        </p:txBody>
      </p:sp>
      <p:sp>
        <p:nvSpPr>
          <p:cNvPr id="236" name="Google Shape;236;g3aa3baec3aa_4_7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aa3baec3aa_4_10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5" name="Google Shape;265;g3aa3baec3aa_4_10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/>
              <a:t>Note:</a:t>
            </a:r>
            <a:endParaRPr/>
          </a:p>
        </p:txBody>
      </p:sp>
      <p:sp>
        <p:nvSpPr>
          <p:cNvPr id="266" name="Google Shape;266;g3aa3baec3aa_4_10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aa3baec3aa_4_10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73" name="Google Shape;273;g3aa3baec3aa_4_10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/>
              <a:t>Note:</a:t>
            </a:r>
            <a:endParaRPr/>
          </a:p>
        </p:txBody>
      </p:sp>
      <p:sp>
        <p:nvSpPr>
          <p:cNvPr id="274" name="Google Shape;274;g3aa3baec3aa_4_10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nterim Cover">
  <p:cSld name="Interim Cover">
    <p:bg>
      <p:bgPr>
        <a:solidFill>
          <a:srgbClr val="193EB0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7321566" y="185256"/>
            <a:ext cx="1476483" cy="393069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4"/>
          <p:cNvSpPr/>
          <p:nvPr/>
        </p:nvSpPr>
        <p:spPr>
          <a:xfrm>
            <a:off x="457903" y="302968"/>
            <a:ext cx="1256677" cy="157644"/>
          </a:xfrm>
          <a:custGeom>
            <a:rect b="b" l="l" r="r" t="t"/>
            <a:pathLst>
              <a:path extrusionOk="0" h="334" w="2179">
                <a:moveTo>
                  <a:pt x="83" y="91"/>
                </a:moveTo>
                <a:cubicBezTo>
                  <a:pt x="81" y="84"/>
                  <a:pt x="82" y="78"/>
                  <a:pt x="82" y="74"/>
                </a:cubicBezTo>
                <a:cubicBezTo>
                  <a:pt x="84" y="64"/>
                  <a:pt x="91" y="53"/>
                  <a:pt x="111" y="53"/>
                </a:cubicBezTo>
                <a:cubicBezTo>
                  <a:pt x="129" y="53"/>
                  <a:pt x="140" y="65"/>
                  <a:pt x="140" y="82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218" y="101"/>
                  <a:pt x="218" y="101"/>
                  <a:pt x="218" y="101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8" y="11"/>
                  <a:pt x="156" y="0"/>
                  <a:pt x="112" y="0"/>
                </a:cubicBezTo>
                <a:cubicBezTo>
                  <a:pt x="57" y="0"/>
                  <a:pt x="12" y="19"/>
                  <a:pt x="4" y="70"/>
                </a:cubicBezTo>
                <a:cubicBezTo>
                  <a:pt x="1" y="84"/>
                  <a:pt x="1" y="96"/>
                  <a:pt x="4" y="112"/>
                </a:cubicBezTo>
                <a:cubicBezTo>
                  <a:pt x="18" y="175"/>
                  <a:pt x="128" y="194"/>
                  <a:pt x="145" y="234"/>
                </a:cubicBezTo>
                <a:cubicBezTo>
                  <a:pt x="148" y="241"/>
                  <a:pt x="147" y="251"/>
                  <a:pt x="145" y="257"/>
                </a:cubicBezTo>
                <a:cubicBezTo>
                  <a:pt x="143" y="267"/>
                  <a:pt x="136" y="278"/>
                  <a:pt x="115" y="278"/>
                </a:cubicBezTo>
                <a:cubicBezTo>
                  <a:pt x="95" y="278"/>
                  <a:pt x="84" y="267"/>
                  <a:pt x="84" y="250"/>
                </a:cubicBezTo>
                <a:cubicBezTo>
                  <a:pt x="83" y="220"/>
                  <a:pt x="83" y="220"/>
                  <a:pt x="83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313"/>
                  <a:pt x="55" y="334"/>
                  <a:pt x="113" y="334"/>
                </a:cubicBezTo>
                <a:cubicBezTo>
                  <a:pt x="169" y="334"/>
                  <a:pt x="216" y="315"/>
                  <a:pt x="223" y="263"/>
                </a:cubicBezTo>
                <a:cubicBezTo>
                  <a:pt x="227" y="236"/>
                  <a:pt x="224" y="218"/>
                  <a:pt x="223" y="212"/>
                </a:cubicBezTo>
                <a:cubicBezTo>
                  <a:pt x="210" y="146"/>
                  <a:pt x="92" y="127"/>
                  <a:pt x="83" y="91"/>
                </a:cubicBezTo>
                <a:moveTo>
                  <a:pt x="1096" y="91"/>
                </a:moveTo>
                <a:cubicBezTo>
                  <a:pt x="1094" y="85"/>
                  <a:pt x="1095" y="79"/>
                  <a:pt x="1096" y="75"/>
                </a:cubicBezTo>
                <a:cubicBezTo>
                  <a:pt x="1098" y="65"/>
                  <a:pt x="1104" y="54"/>
                  <a:pt x="1124" y="54"/>
                </a:cubicBezTo>
                <a:cubicBezTo>
                  <a:pt x="1142" y="54"/>
                  <a:pt x="1152" y="66"/>
                  <a:pt x="1152" y="82"/>
                </a:cubicBezTo>
                <a:cubicBezTo>
                  <a:pt x="1152" y="102"/>
                  <a:pt x="1152" y="102"/>
                  <a:pt x="1152" y="102"/>
                </a:cubicBezTo>
                <a:cubicBezTo>
                  <a:pt x="1229" y="102"/>
                  <a:pt x="1229" y="102"/>
                  <a:pt x="1229" y="102"/>
                </a:cubicBezTo>
                <a:cubicBezTo>
                  <a:pt x="1229" y="80"/>
                  <a:pt x="1229" y="80"/>
                  <a:pt x="1229" y="80"/>
                </a:cubicBezTo>
                <a:cubicBezTo>
                  <a:pt x="1229" y="13"/>
                  <a:pt x="1169" y="2"/>
                  <a:pt x="1125" y="2"/>
                </a:cubicBezTo>
                <a:cubicBezTo>
                  <a:pt x="1070" y="2"/>
                  <a:pt x="1026" y="20"/>
                  <a:pt x="1017" y="71"/>
                </a:cubicBezTo>
                <a:cubicBezTo>
                  <a:pt x="1015" y="84"/>
                  <a:pt x="1015" y="97"/>
                  <a:pt x="1018" y="112"/>
                </a:cubicBezTo>
                <a:cubicBezTo>
                  <a:pt x="1032" y="175"/>
                  <a:pt x="1141" y="193"/>
                  <a:pt x="1157" y="233"/>
                </a:cubicBezTo>
                <a:cubicBezTo>
                  <a:pt x="1160" y="241"/>
                  <a:pt x="1159" y="250"/>
                  <a:pt x="1158" y="256"/>
                </a:cubicBezTo>
                <a:cubicBezTo>
                  <a:pt x="1155" y="267"/>
                  <a:pt x="1148" y="277"/>
                  <a:pt x="1128" y="277"/>
                </a:cubicBezTo>
                <a:cubicBezTo>
                  <a:pt x="1108" y="277"/>
                  <a:pt x="1097" y="266"/>
                  <a:pt x="1097" y="249"/>
                </a:cubicBezTo>
                <a:cubicBezTo>
                  <a:pt x="1097" y="219"/>
                  <a:pt x="1097" y="219"/>
                  <a:pt x="1097" y="219"/>
                </a:cubicBezTo>
                <a:cubicBezTo>
                  <a:pt x="1014" y="219"/>
                  <a:pt x="1014" y="219"/>
                  <a:pt x="1014" y="219"/>
                </a:cubicBezTo>
                <a:cubicBezTo>
                  <a:pt x="1014" y="243"/>
                  <a:pt x="1014" y="243"/>
                  <a:pt x="1014" y="243"/>
                </a:cubicBezTo>
                <a:cubicBezTo>
                  <a:pt x="1014" y="312"/>
                  <a:pt x="1068" y="332"/>
                  <a:pt x="1126" y="332"/>
                </a:cubicBezTo>
                <a:cubicBezTo>
                  <a:pt x="1182" y="332"/>
                  <a:pt x="1228" y="313"/>
                  <a:pt x="1235" y="262"/>
                </a:cubicBezTo>
                <a:cubicBezTo>
                  <a:pt x="1238" y="235"/>
                  <a:pt x="1236" y="218"/>
                  <a:pt x="1234" y="211"/>
                </a:cubicBezTo>
                <a:cubicBezTo>
                  <a:pt x="1221" y="147"/>
                  <a:pt x="1105" y="127"/>
                  <a:pt x="1096" y="91"/>
                </a:cubicBezTo>
                <a:moveTo>
                  <a:pt x="1803" y="261"/>
                </a:moveTo>
                <a:cubicBezTo>
                  <a:pt x="1730" y="10"/>
                  <a:pt x="1730" y="10"/>
                  <a:pt x="1730" y="10"/>
                </a:cubicBezTo>
                <a:cubicBezTo>
                  <a:pt x="1614" y="10"/>
                  <a:pt x="1614" y="10"/>
                  <a:pt x="1614" y="10"/>
                </a:cubicBezTo>
                <a:cubicBezTo>
                  <a:pt x="1614" y="319"/>
                  <a:pt x="1614" y="319"/>
                  <a:pt x="1614" y="319"/>
                </a:cubicBezTo>
                <a:cubicBezTo>
                  <a:pt x="1691" y="319"/>
                  <a:pt x="1691" y="319"/>
                  <a:pt x="1691" y="319"/>
                </a:cubicBezTo>
                <a:cubicBezTo>
                  <a:pt x="1686" y="60"/>
                  <a:pt x="1686" y="60"/>
                  <a:pt x="1686" y="60"/>
                </a:cubicBezTo>
                <a:cubicBezTo>
                  <a:pt x="1765" y="319"/>
                  <a:pt x="1765" y="319"/>
                  <a:pt x="1765" y="319"/>
                </a:cubicBezTo>
                <a:cubicBezTo>
                  <a:pt x="1876" y="319"/>
                  <a:pt x="1876" y="319"/>
                  <a:pt x="1876" y="319"/>
                </a:cubicBezTo>
                <a:cubicBezTo>
                  <a:pt x="1876" y="10"/>
                  <a:pt x="1876" y="10"/>
                  <a:pt x="1876" y="10"/>
                </a:cubicBezTo>
                <a:cubicBezTo>
                  <a:pt x="1799" y="10"/>
                  <a:pt x="1799" y="10"/>
                  <a:pt x="1799" y="10"/>
                </a:cubicBezTo>
                <a:lnTo>
                  <a:pt x="1803" y="261"/>
                </a:lnTo>
                <a:close/>
                <a:moveTo>
                  <a:pt x="333" y="10"/>
                </a:moveTo>
                <a:cubicBezTo>
                  <a:pt x="276" y="322"/>
                  <a:pt x="276" y="322"/>
                  <a:pt x="276" y="322"/>
                </a:cubicBezTo>
                <a:cubicBezTo>
                  <a:pt x="360" y="322"/>
                  <a:pt x="360" y="322"/>
                  <a:pt x="360" y="322"/>
                </a:cubicBezTo>
                <a:cubicBezTo>
                  <a:pt x="403" y="33"/>
                  <a:pt x="403" y="33"/>
                  <a:pt x="403" y="33"/>
                </a:cubicBezTo>
                <a:cubicBezTo>
                  <a:pt x="446" y="322"/>
                  <a:pt x="446" y="322"/>
                  <a:pt x="446" y="322"/>
                </a:cubicBezTo>
                <a:cubicBezTo>
                  <a:pt x="529" y="322"/>
                  <a:pt x="529" y="322"/>
                  <a:pt x="529" y="322"/>
                </a:cubicBezTo>
                <a:cubicBezTo>
                  <a:pt x="472" y="10"/>
                  <a:pt x="472" y="10"/>
                  <a:pt x="472" y="10"/>
                </a:cubicBezTo>
                <a:lnTo>
                  <a:pt x="333" y="10"/>
                </a:lnTo>
                <a:close/>
                <a:moveTo>
                  <a:pt x="804" y="10"/>
                </a:moveTo>
                <a:cubicBezTo>
                  <a:pt x="765" y="254"/>
                  <a:pt x="765" y="254"/>
                  <a:pt x="765" y="254"/>
                </a:cubicBezTo>
                <a:cubicBezTo>
                  <a:pt x="725" y="10"/>
                  <a:pt x="725" y="10"/>
                  <a:pt x="725" y="10"/>
                </a:cubicBezTo>
                <a:cubicBezTo>
                  <a:pt x="598" y="10"/>
                  <a:pt x="598" y="10"/>
                  <a:pt x="598" y="10"/>
                </a:cubicBezTo>
                <a:cubicBezTo>
                  <a:pt x="592" y="322"/>
                  <a:pt x="592" y="322"/>
                  <a:pt x="592" y="322"/>
                </a:cubicBezTo>
                <a:cubicBezTo>
                  <a:pt x="669" y="322"/>
                  <a:pt x="669" y="322"/>
                  <a:pt x="669" y="322"/>
                </a:cubicBezTo>
                <a:cubicBezTo>
                  <a:pt x="671" y="33"/>
                  <a:pt x="671" y="33"/>
                  <a:pt x="671" y="33"/>
                </a:cubicBezTo>
                <a:cubicBezTo>
                  <a:pt x="725" y="322"/>
                  <a:pt x="725" y="322"/>
                  <a:pt x="725" y="322"/>
                </a:cubicBezTo>
                <a:cubicBezTo>
                  <a:pt x="804" y="322"/>
                  <a:pt x="804" y="322"/>
                  <a:pt x="804" y="322"/>
                </a:cubicBezTo>
                <a:cubicBezTo>
                  <a:pt x="858" y="33"/>
                  <a:pt x="858" y="33"/>
                  <a:pt x="858" y="33"/>
                </a:cubicBezTo>
                <a:cubicBezTo>
                  <a:pt x="860" y="322"/>
                  <a:pt x="860" y="322"/>
                  <a:pt x="860" y="322"/>
                </a:cubicBezTo>
                <a:cubicBezTo>
                  <a:pt x="938" y="322"/>
                  <a:pt x="938" y="322"/>
                  <a:pt x="938" y="322"/>
                </a:cubicBezTo>
                <a:cubicBezTo>
                  <a:pt x="931" y="10"/>
                  <a:pt x="931" y="10"/>
                  <a:pt x="931" y="10"/>
                </a:cubicBezTo>
                <a:lnTo>
                  <a:pt x="804" y="10"/>
                </a:lnTo>
                <a:close/>
                <a:moveTo>
                  <a:pt x="1528" y="10"/>
                </a:moveTo>
                <a:cubicBezTo>
                  <a:pt x="1449" y="10"/>
                  <a:pt x="1449" y="10"/>
                  <a:pt x="1449" y="10"/>
                </a:cubicBezTo>
                <a:cubicBezTo>
                  <a:pt x="1449" y="241"/>
                  <a:pt x="1449" y="241"/>
                  <a:pt x="1449" y="241"/>
                </a:cubicBezTo>
                <a:cubicBezTo>
                  <a:pt x="1449" y="245"/>
                  <a:pt x="1449" y="249"/>
                  <a:pt x="1448" y="253"/>
                </a:cubicBezTo>
                <a:cubicBezTo>
                  <a:pt x="1447" y="260"/>
                  <a:pt x="1440" y="275"/>
                  <a:pt x="1418" y="275"/>
                </a:cubicBezTo>
                <a:cubicBezTo>
                  <a:pt x="1397" y="275"/>
                  <a:pt x="1390" y="260"/>
                  <a:pt x="1389" y="253"/>
                </a:cubicBezTo>
                <a:cubicBezTo>
                  <a:pt x="1388" y="249"/>
                  <a:pt x="1388" y="245"/>
                  <a:pt x="1388" y="241"/>
                </a:cubicBezTo>
                <a:cubicBezTo>
                  <a:pt x="1388" y="10"/>
                  <a:pt x="1388" y="10"/>
                  <a:pt x="1388" y="10"/>
                </a:cubicBezTo>
                <a:cubicBezTo>
                  <a:pt x="1309" y="10"/>
                  <a:pt x="1309" y="10"/>
                  <a:pt x="1309" y="10"/>
                </a:cubicBezTo>
                <a:cubicBezTo>
                  <a:pt x="1309" y="234"/>
                  <a:pt x="1309" y="234"/>
                  <a:pt x="1309" y="234"/>
                </a:cubicBezTo>
                <a:cubicBezTo>
                  <a:pt x="1309" y="239"/>
                  <a:pt x="1309" y="251"/>
                  <a:pt x="1310" y="254"/>
                </a:cubicBezTo>
                <a:cubicBezTo>
                  <a:pt x="1315" y="312"/>
                  <a:pt x="1361" y="331"/>
                  <a:pt x="1418" y="331"/>
                </a:cubicBezTo>
                <a:cubicBezTo>
                  <a:pt x="1476" y="331"/>
                  <a:pt x="1522" y="312"/>
                  <a:pt x="1527" y="254"/>
                </a:cubicBezTo>
                <a:cubicBezTo>
                  <a:pt x="1528" y="251"/>
                  <a:pt x="1528" y="239"/>
                  <a:pt x="1528" y="234"/>
                </a:cubicBezTo>
                <a:lnTo>
                  <a:pt x="1528" y="10"/>
                </a:lnTo>
                <a:close/>
                <a:moveTo>
                  <a:pt x="2069" y="147"/>
                </a:moveTo>
                <a:cubicBezTo>
                  <a:pt x="2069" y="192"/>
                  <a:pt x="2069" y="192"/>
                  <a:pt x="2069" y="192"/>
                </a:cubicBezTo>
                <a:cubicBezTo>
                  <a:pt x="2101" y="192"/>
                  <a:pt x="2101" y="192"/>
                  <a:pt x="2101" y="192"/>
                </a:cubicBezTo>
                <a:cubicBezTo>
                  <a:pt x="2101" y="237"/>
                  <a:pt x="2101" y="237"/>
                  <a:pt x="2101" y="237"/>
                </a:cubicBezTo>
                <a:cubicBezTo>
                  <a:pt x="2101" y="241"/>
                  <a:pt x="2101" y="246"/>
                  <a:pt x="2100" y="249"/>
                </a:cubicBezTo>
                <a:cubicBezTo>
                  <a:pt x="2099" y="258"/>
                  <a:pt x="2091" y="272"/>
                  <a:pt x="2068" y="272"/>
                </a:cubicBezTo>
                <a:cubicBezTo>
                  <a:pt x="2045" y="272"/>
                  <a:pt x="2038" y="258"/>
                  <a:pt x="2036" y="249"/>
                </a:cubicBezTo>
                <a:cubicBezTo>
                  <a:pt x="2036" y="246"/>
                  <a:pt x="2035" y="241"/>
                  <a:pt x="2035" y="237"/>
                </a:cubicBezTo>
                <a:cubicBezTo>
                  <a:pt x="2035" y="95"/>
                  <a:pt x="2035" y="95"/>
                  <a:pt x="2035" y="95"/>
                </a:cubicBezTo>
                <a:cubicBezTo>
                  <a:pt x="2035" y="90"/>
                  <a:pt x="2036" y="85"/>
                  <a:pt x="2037" y="80"/>
                </a:cubicBezTo>
                <a:cubicBezTo>
                  <a:pt x="2038" y="73"/>
                  <a:pt x="2045" y="58"/>
                  <a:pt x="2068" y="58"/>
                </a:cubicBezTo>
                <a:cubicBezTo>
                  <a:pt x="2092" y="58"/>
                  <a:pt x="2098" y="74"/>
                  <a:pt x="2099" y="80"/>
                </a:cubicBezTo>
                <a:cubicBezTo>
                  <a:pt x="2100" y="85"/>
                  <a:pt x="2100" y="92"/>
                  <a:pt x="2100" y="92"/>
                </a:cubicBezTo>
                <a:cubicBezTo>
                  <a:pt x="2100" y="110"/>
                  <a:pt x="2100" y="110"/>
                  <a:pt x="2100" y="110"/>
                </a:cubicBezTo>
                <a:cubicBezTo>
                  <a:pt x="2178" y="110"/>
                  <a:pt x="2178" y="110"/>
                  <a:pt x="2178" y="110"/>
                </a:cubicBezTo>
                <a:cubicBezTo>
                  <a:pt x="2178" y="99"/>
                  <a:pt x="2178" y="99"/>
                  <a:pt x="2178" y="99"/>
                </a:cubicBezTo>
                <a:cubicBezTo>
                  <a:pt x="2178" y="99"/>
                  <a:pt x="2179" y="89"/>
                  <a:pt x="2178" y="79"/>
                </a:cubicBezTo>
                <a:cubicBezTo>
                  <a:pt x="2172" y="20"/>
                  <a:pt x="2124" y="2"/>
                  <a:pt x="2068" y="2"/>
                </a:cubicBezTo>
                <a:cubicBezTo>
                  <a:pt x="2013" y="2"/>
                  <a:pt x="1966" y="21"/>
                  <a:pt x="1959" y="79"/>
                </a:cubicBezTo>
                <a:cubicBezTo>
                  <a:pt x="1958" y="84"/>
                  <a:pt x="1958" y="94"/>
                  <a:pt x="1958" y="99"/>
                </a:cubicBezTo>
                <a:cubicBezTo>
                  <a:pt x="1958" y="230"/>
                  <a:pt x="1958" y="230"/>
                  <a:pt x="1958" y="230"/>
                </a:cubicBezTo>
                <a:cubicBezTo>
                  <a:pt x="1958" y="236"/>
                  <a:pt x="1958" y="241"/>
                  <a:pt x="1959" y="251"/>
                </a:cubicBezTo>
                <a:cubicBezTo>
                  <a:pt x="1964" y="308"/>
                  <a:pt x="2013" y="328"/>
                  <a:pt x="2068" y="328"/>
                </a:cubicBezTo>
                <a:cubicBezTo>
                  <a:pt x="2124" y="328"/>
                  <a:pt x="2173" y="308"/>
                  <a:pt x="2178" y="251"/>
                </a:cubicBezTo>
                <a:cubicBezTo>
                  <a:pt x="2179" y="241"/>
                  <a:pt x="2179" y="236"/>
                  <a:pt x="2179" y="230"/>
                </a:cubicBezTo>
                <a:cubicBezTo>
                  <a:pt x="2179" y="147"/>
                  <a:pt x="2179" y="147"/>
                  <a:pt x="2179" y="147"/>
                </a:cubicBezTo>
                <a:lnTo>
                  <a:pt x="2069" y="14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Table of Contents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5"/>
          <p:cNvSpPr/>
          <p:nvPr/>
        </p:nvSpPr>
        <p:spPr>
          <a:xfrm>
            <a:off x="0" y="0"/>
            <a:ext cx="9144000" cy="1552904"/>
          </a:xfrm>
          <a:prstGeom prst="rect">
            <a:avLst/>
          </a:prstGeom>
          <a:solidFill>
            <a:srgbClr val="193EB0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Calibri"/>
              <a:buNone/>
            </a:pPr>
            <a:r>
              <a:t/>
            </a:r>
            <a:endParaRPr sz="1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5"/>
          <p:cNvSpPr/>
          <p:nvPr/>
        </p:nvSpPr>
        <p:spPr>
          <a:xfrm>
            <a:off x="528721" y="4766529"/>
            <a:ext cx="2667428" cy="1500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000"/>
              <a:buFont typeface="Arial"/>
              <a:buNone/>
            </a:pPr>
            <a:r>
              <a:rPr b="0" lang="en" sz="10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rPr>
              <a:t>Samsung Innovation Campus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ront Cover">
  <p:cSld name="Front Cover">
    <p:bg>
      <p:bgPr>
        <a:solidFill>
          <a:srgbClr val="193EB0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6"/>
          <p:cNvSpPr/>
          <p:nvPr/>
        </p:nvSpPr>
        <p:spPr>
          <a:xfrm>
            <a:off x="528721" y="4766529"/>
            <a:ext cx="2667428" cy="15004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"/>
              <a:buFont typeface="Arial"/>
              <a:buNone/>
            </a:pPr>
            <a:r>
              <a:rPr b="0" i="0" lang="en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Samsung Innovation Campus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 Cover">
  <p:cSld name="Back Cover">
    <p:bg>
      <p:bgPr>
        <a:solidFill>
          <a:srgbClr val="193EB0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7"/>
          <p:cNvSpPr/>
          <p:nvPr/>
        </p:nvSpPr>
        <p:spPr>
          <a:xfrm>
            <a:off x="547539" y="4223281"/>
            <a:ext cx="8596461" cy="5514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ⓒ2020 SAMSUNG. All rights reserved.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Samsung Electronics Corporate Citizenship Office holds the copyright of book.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This book is a literary property protected by copyright law so reprint and reproduction without permission are prohibited. 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00"/>
              <a:buFont typeface="Arial"/>
              <a:buNone/>
            </a:pPr>
            <a:r>
              <a:rPr b="0" i="0" lang="en" sz="8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To use this book other than the curriculum of Samsung innovation Campus or to use the entire or part of this book, you must receive written consent from copyright holder.</a:t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6" name="Google Shape;66;p17"/>
          <p:cNvSpPr/>
          <p:nvPr/>
        </p:nvSpPr>
        <p:spPr>
          <a:xfrm>
            <a:off x="7448438" y="302968"/>
            <a:ext cx="1256677" cy="157644"/>
          </a:xfrm>
          <a:custGeom>
            <a:rect b="b" l="l" r="r" t="t"/>
            <a:pathLst>
              <a:path extrusionOk="0" h="334" w="2179">
                <a:moveTo>
                  <a:pt x="83" y="91"/>
                </a:moveTo>
                <a:cubicBezTo>
                  <a:pt x="81" y="84"/>
                  <a:pt x="82" y="78"/>
                  <a:pt x="82" y="74"/>
                </a:cubicBezTo>
                <a:cubicBezTo>
                  <a:pt x="84" y="64"/>
                  <a:pt x="91" y="53"/>
                  <a:pt x="111" y="53"/>
                </a:cubicBezTo>
                <a:cubicBezTo>
                  <a:pt x="129" y="53"/>
                  <a:pt x="140" y="65"/>
                  <a:pt x="140" y="82"/>
                </a:cubicBezTo>
                <a:cubicBezTo>
                  <a:pt x="140" y="101"/>
                  <a:pt x="140" y="101"/>
                  <a:pt x="140" y="101"/>
                </a:cubicBezTo>
                <a:cubicBezTo>
                  <a:pt x="218" y="101"/>
                  <a:pt x="218" y="101"/>
                  <a:pt x="218" y="101"/>
                </a:cubicBezTo>
                <a:cubicBezTo>
                  <a:pt x="218" y="79"/>
                  <a:pt x="218" y="79"/>
                  <a:pt x="218" y="79"/>
                </a:cubicBezTo>
                <a:cubicBezTo>
                  <a:pt x="218" y="11"/>
                  <a:pt x="156" y="0"/>
                  <a:pt x="112" y="0"/>
                </a:cubicBezTo>
                <a:cubicBezTo>
                  <a:pt x="57" y="0"/>
                  <a:pt x="12" y="19"/>
                  <a:pt x="4" y="70"/>
                </a:cubicBezTo>
                <a:cubicBezTo>
                  <a:pt x="1" y="84"/>
                  <a:pt x="1" y="96"/>
                  <a:pt x="4" y="112"/>
                </a:cubicBezTo>
                <a:cubicBezTo>
                  <a:pt x="18" y="175"/>
                  <a:pt x="128" y="194"/>
                  <a:pt x="145" y="234"/>
                </a:cubicBezTo>
                <a:cubicBezTo>
                  <a:pt x="148" y="241"/>
                  <a:pt x="147" y="251"/>
                  <a:pt x="145" y="257"/>
                </a:cubicBezTo>
                <a:cubicBezTo>
                  <a:pt x="143" y="267"/>
                  <a:pt x="136" y="278"/>
                  <a:pt x="115" y="278"/>
                </a:cubicBezTo>
                <a:cubicBezTo>
                  <a:pt x="95" y="278"/>
                  <a:pt x="84" y="267"/>
                  <a:pt x="84" y="250"/>
                </a:cubicBezTo>
                <a:cubicBezTo>
                  <a:pt x="83" y="220"/>
                  <a:pt x="83" y="220"/>
                  <a:pt x="83" y="220"/>
                </a:cubicBezTo>
                <a:cubicBezTo>
                  <a:pt x="0" y="220"/>
                  <a:pt x="0" y="220"/>
                  <a:pt x="0" y="220"/>
                </a:cubicBezTo>
                <a:cubicBezTo>
                  <a:pt x="0" y="244"/>
                  <a:pt x="0" y="244"/>
                  <a:pt x="0" y="244"/>
                </a:cubicBezTo>
                <a:cubicBezTo>
                  <a:pt x="0" y="313"/>
                  <a:pt x="55" y="334"/>
                  <a:pt x="113" y="334"/>
                </a:cubicBezTo>
                <a:cubicBezTo>
                  <a:pt x="169" y="334"/>
                  <a:pt x="216" y="315"/>
                  <a:pt x="223" y="263"/>
                </a:cubicBezTo>
                <a:cubicBezTo>
                  <a:pt x="227" y="236"/>
                  <a:pt x="224" y="218"/>
                  <a:pt x="223" y="212"/>
                </a:cubicBezTo>
                <a:cubicBezTo>
                  <a:pt x="210" y="146"/>
                  <a:pt x="92" y="127"/>
                  <a:pt x="83" y="91"/>
                </a:cubicBezTo>
                <a:moveTo>
                  <a:pt x="1096" y="91"/>
                </a:moveTo>
                <a:cubicBezTo>
                  <a:pt x="1094" y="85"/>
                  <a:pt x="1095" y="79"/>
                  <a:pt x="1096" y="75"/>
                </a:cubicBezTo>
                <a:cubicBezTo>
                  <a:pt x="1098" y="65"/>
                  <a:pt x="1104" y="54"/>
                  <a:pt x="1124" y="54"/>
                </a:cubicBezTo>
                <a:cubicBezTo>
                  <a:pt x="1142" y="54"/>
                  <a:pt x="1152" y="66"/>
                  <a:pt x="1152" y="82"/>
                </a:cubicBezTo>
                <a:cubicBezTo>
                  <a:pt x="1152" y="102"/>
                  <a:pt x="1152" y="102"/>
                  <a:pt x="1152" y="102"/>
                </a:cubicBezTo>
                <a:cubicBezTo>
                  <a:pt x="1229" y="102"/>
                  <a:pt x="1229" y="102"/>
                  <a:pt x="1229" y="102"/>
                </a:cubicBezTo>
                <a:cubicBezTo>
                  <a:pt x="1229" y="80"/>
                  <a:pt x="1229" y="80"/>
                  <a:pt x="1229" y="80"/>
                </a:cubicBezTo>
                <a:cubicBezTo>
                  <a:pt x="1229" y="13"/>
                  <a:pt x="1169" y="2"/>
                  <a:pt x="1125" y="2"/>
                </a:cubicBezTo>
                <a:cubicBezTo>
                  <a:pt x="1070" y="2"/>
                  <a:pt x="1026" y="20"/>
                  <a:pt x="1017" y="71"/>
                </a:cubicBezTo>
                <a:cubicBezTo>
                  <a:pt x="1015" y="84"/>
                  <a:pt x="1015" y="97"/>
                  <a:pt x="1018" y="112"/>
                </a:cubicBezTo>
                <a:cubicBezTo>
                  <a:pt x="1032" y="175"/>
                  <a:pt x="1141" y="193"/>
                  <a:pt x="1157" y="233"/>
                </a:cubicBezTo>
                <a:cubicBezTo>
                  <a:pt x="1160" y="241"/>
                  <a:pt x="1159" y="250"/>
                  <a:pt x="1158" y="256"/>
                </a:cubicBezTo>
                <a:cubicBezTo>
                  <a:pt x="1155" y="267"/>
                  <a:pt x="1148" y="277"/>
                  <a:pt x="1128" y="277"/>
                </a:cubicBezTo>
                <a:cubicBezTo>
                  <a:pt x="1108" y="277"/>
                  <a:pt x="1097" y="266"/>
                  <a:pt x="1097" y="249"/>
                </a:cubicBezTo>
                <a:cubicBezTo>
                  <a:pt x="1097" y="219"/>
                  <a:pt x="1097" y="219"/>
                  <a:pt x="1097" y="219"/>
                </a:cubicBezTo>
                <a:cubicBezTo>
                  <a:pt x="1014" y="219"/>
                  <a:pt x="1014" y="219"/>
                  <a:pt x="1014" y="219"/>
                </a:cubicBezTo>
                <a:cubicBezTo>
                  <a:pt x="1014" y="243"/>
                  <a:pt x="1014" y="243"/>
                  <a:pt x="1014" y="243"/>
                </a:cubicBezTo>
                <a:cubicBezTo>
                  <a:pt x="1014" y="312"/>
                  <a:pt x="1068" y="332"/>
                  <a:pt x="1126" y="332"/>
                </a:cubicBezTo>
                <a:cubicBezTo>
                  <a:pt x="1182" y="332"/>
                  <a:pt x="1228" y="313"/>
                  <a:pt x="1235" y="262"/>
                </a:cubicBezTo>
                <a:cubicBezTo>
                  <a:pt x="1238" y="235"/>
                  <a:pt x="1236" y="218"/>
                  <a:pt x="1234" y="211"/>
                </a:cubicBezTo>
                <a:cubicBezTo>
                  <a:pt x="1221" y="147"/>
                  <a:pt x="1105" y="127"/>
                  <a:pt x="1096" y="91"/>
                </a:cubicBezTo>
                <a:moveTo>
                  <a:pt x="1803" y="261"/>
                </a:moveTo>
                <a:cubicBezTo>
                  <a:pt x="1730" y="10"/>
                  <a:pt x="1730" y="10"/>
                  <a:pt x="1730" y="10"/>
                </a:cubicBezTo>
                <a:cubicBezTo>
                  <a:pt x="1614" y="10"/>
                  <a:pt x="1614" y="10"/>
                  <a:pt x="1614" y="10"/>
                </a:cubicBezTo>
                <a:cubicBezTo>
                  <a:pt x="1614" y="319"/>
                  <a:pt x="1614" y="319"/>
                  <a:pt x="1614" y="319"/>
                </a:cubicBezTo>
                <a:cubicBezTo>
                  <a:pt x="1691" y="319"/>
                  <a:pt x="1691" y="319"/>
                  <a:pt x="1691" y="319"/>
                </a:cubicBezTo>
                <a:cubicBezTo>
                  <a:pt x="1686" y="60"/>
                  <a:pt x="1686" y="60"/>
                  <a:pt x="1686" y="60"/>
                </a:cubicBezTo>
                <a:cubicBezTo>
                  <a:pt x="1765" y="319"/>
                  <a:pt x="1765" y="319"/>
                  <a:pt x="1765" y="319"/>
                </a:cubicBezTo>
                <a:cubicBezTo>
                  <a:pt x="1876" y="319"/>
                  <a:pt x="1876" y="319"/>
                  <a:pt x="1876" y="319"/>
                </a:cubicBezTo>
                <a:cubicBezTo>
                  <a:pt x="1876" y="10"/>
                  <a:pt x="1876" y="10"/>
                  <a:pt x="1876" y="10"/>
                </a:cubicBezTo>
                <a:cubicBezTo>
                  <a:pt x="1799" y="10"/>
                  <a:pt x="1799" y="10"/>
                  <a:pt x="1799" y="10"/>
                </a:cubicBezTo>
                <a:lnTo>
                  <a:pt x="1803" y="261"/>
                </a:lnTo>
                <a:close/>
                <a:moveTo>
                  <a:pt x="333" y="10"/>
                </a:moveTo>
                <a:cubicBezTo>
                  <a:pt x="276" y="322"/>
                  <a:pt x="276" y="322"/>
                  <a:pt x="276" y="322"/>
                </a:cubicBezTo>
                <a:cubicBezTo>
                  <a:pt x="360" y="322"/>
                  <a:pt x="360" y="322"/>
                  <a:pt x="360" y="322"/>
                </a:cubicBezTo>
                <a:cubicBezTo>
                  <a:pt x="403" y="33"/>
                  <a:pt x="403" y="33"/>
                  <a:pt x="403" y="33"/>
                </a:cubicBezTo>
                <a:cubicBezTo>
                  <a:pt x="446" y="322"/>
                  <a:pt x="446" y="322"/>
                  <a:pt x="446" y="322"/>
                </a:cubicBezTo>
                <a:cubicBezTo>
                  <a:pt x="529" y="322"/>
                  <a:pt x="529" y="322"/>
                  <a:pt x="529" y="322"/>
                </a:cubicBezTo>
                <a:cubicBezTo>
                  <a:pt x="472" y="10"/>
                  <a:pt x="472" y="10"/>
                  <a:pt x="472" y="10"/>
                </a:cubicBezTo>
                <a:lnTo>
                  <a:pt x="333" y="10"/>
                </a:lnTo>
                <a:close/>
                <a:moveTo>
                  <a:pt x="804" y="10"/>
                </a:moveTo>
                <a:cubicBezTo>
                  <a:pt x="765" y="254"/>
                  <a:pt x="765" y="254"/>
                  <a:pt x="765" y="254"/>
                </a:cubicBezTo>
                <a:cubicBezTo>
                  <a:pt x="725" y="10"/>
                  <a:pt x="725" y="10"/>
                  <a:pt x="725" y="10"/>
                </a:cubicBezTo>
                <a:cubicBezTo>
                  <a:pt x="598" y="10"/>
                  <a:pt x="598" y="10"/>
                  <a:pt x="598" y="10"/>
                </a:cubicBezTo>
                <a:cubicBezTo>
                  <a:pt x="592" y="322"/>
                  <a:pt x="592" y="322"/>
                  <a:pt x="592" y="322"/>
                </a:cubicBezTo>
                <a:cubicBezTo>
                  <a:pt x="669" y="322"/>
                  <a:pt x="669" y="322"/>
                  <a:pt x="669" y="322"/>
                </a:cubicBezTo>
                <a:cubicBezTo>
                  <a:pt x="671" y="33"/>
                  <a:pt x="671" y="33"/>
                  <a:pt x="671" y="33"/>
                </a:cubicBezTo>
                <a:cubicBezTo>
                  <a:pt x="725" y="322"/>
                  <a:pt x="725" y="322"/>
                  <a:pt x="725" y="322"/>
                </a:cubicBezTo>
                <a:cubicBezTo>
                  <a:pt x="804" y="322"/>
                  <a:pt x="804" y="322"/>
                  <a:pt x="804" y="322"/>
                </a:cubicBezTo>
                <a:cubicBezTo>
                  <a:pt x="858" y="33"/>
                  <a:pt x="858" y="33"/>
                  <a:pt x="858" y="33"/>
                </a:cubicBezTo>
                <a:cubicBezTo>
                  <a:pt x="860" y="322"/>
                  <a:pt x="860" y="322"/>
                  <a:pt x="860" y="322"/>
                </a:cubicBezTo>
                <a:cubicBezTo>
                  <a:pt x="938" y="322"/>
                  <a:pt x="938" y="322"/>
                  <a:pt x="938" y="322"/>
                </a:cubicBezTo>
                <a:cubicBezTo>
                  <a:pt x="931" y="10"/>
                  <a:pt x="931" y="10"/>
                  <a:pt x="931" y="10"/>
                </a:cubicBezTo>
                <a:lnTo>
                  <a:pt x="804" y="10"/>
                </a:lnTo>
                <a:close/>
                <a:moveTo>
                  <a:pt x="1528" y="10"/>
                </a:moveTo>
                <a:cubicBezTo>
                  <a:pt x="1449" y="10"/>
                  <a:pt x="1449" y="10"/>
                  <a:pt x="1449" y="10"/>
                </a:cubicBezTo>
                <a:cubicBezTo>
                  <a:pt x="1449" y="241"/>
                  <a:pt x="1449" y="241"/>
                  <a:pt x="1449" y="241"/>
                </a:cubicBezTo>
                <a:cubicBezTo>
                  <a:pt x="1449" y="245"/>
                  <a:pt x="1449" y="249"/>
                  <a:pt x="1448" y="253"/>
                </a:cubicBezTo>
                <a:cubicBezTo>
                  <a:pt x="1447" y="260"/>
                  <a:pt x="1440" y="275"/>
                  <a:pt x="1418" y="275"/>
                </a:cubicBezTo>
                <a:cubicBezTo>
                  <a:pt x="1397" y="275"/>
                  <a:pt x="1390" y="260"/>
                  <a:pt x="1389" y="253"/>
                </a:cubicBezTo>
                <a:cubicBezTo>
                  <a:pt x="1388" y="249"/>
                  <a:pt x="1388" y="245"/>
                  <a:pt x="1388" y="241"/>
                </a:cubicBezTo>
                <a:cubicBezTo>
                  <a:pt x="1388" y="10"/>
                  <a:pt x="1388" y="10"/>
                  <a:pt x="1388" y="10"/>
                </a:cubicBezTo>
                <a:cubicBezTo>
                  <a:pt x="1309" y="10"/>
                  <a:pt x="1309" y="10"/>
                  <a:pt x="1309" y="10"/>
                </a:cubicBezTo>
                <a:cubicBezTo>
                  <a:pt x="1309" y="234"/>
                  <a:pt x="1309" y="234"/>
                  <a:pt x="1309" y="234"/>
                </a:cubicBezTo>
                <a:cubicBezTo>
                  <a:pt x="1309" y="239"/>
                  <a:pt x="1309" y="251"/>
                  <a:pt x="1310" y="254"/>
                </a:cubicBezTo>
                <a:cubicBezTo>
                  <a:pt x="1315" y="312"/>
                  <a:pt x="1361" y="331"/>
                  <a:pt x="1418" y="331"/>
                </a:cubicBezTo>
                <a:cubicBezTo>
                  <a:pt x="1476" y="331"/>
                  <a:pt x="1522" y="312"/>
                  <a:pt x="1527" y="254"/>
                </a:cubicBezTo>
                <a:cubicBezTo>
                  <a:pt x="1528" y="251"/>
                  <a:pt x="1528" y="239"/>
                  <a:pt x="1528" y="234"/>
                </a:cubicBezTo>
                <a:lnTo>
                  <a:pt x="1528" y="10"/>
                </a:lnTo>
                <a:close/>
                <a:moveTo>
                  <a:pt x="2069" y="147"/>
                </a:moveTo>
                <a:cubicBezTo>
                  <a:pt x="2069" y="192"/>
                  <a:pt x="2069" y="192"/>
                  <a:pt x="2069" y="192"/>
                </a:cubicBezTo>
                <a:cubicBezTo>
                  <a:pt x="2101" y="192"/>
                  <a:pt x="2101" y="192"/>
                  <a:pt x="2101" y="192"/>
                </a:cubicBezTo>
                <a:cubicBezTo>
                  <a:pt x="2101" y="237"/>
                  <a:pt x="2101" y="237"/>
                  <a:pt x="2101" y="237"/>
                </a:cubicBezTo>
                <a:cubicBezTo>
                  <a:pt x="2101" y="241"/>
                  <a:pt x="2101" y="246"/>
                  <a:pt x="2100" y="249"/>
                </a:cubicBezTo>
                <a:cubicBezTo>
                  <a:pt x="2099" y="258"/>
                  <a:pt x="2091" y="272"/>
                  <a:pt x="2068" y="272"/>
                </a:cubicBezTo>
                <a:cubicBezTo>
                  <a:pt x="2045" y="272"/>
                  <a:pt x="2038" y="258"/>
                  <a:pt x="2036" y="249"/>
                </a:cubicBezTo>
                <a:cubicBezTo>
                  <a:pt x="2036" y="246"/>
                  <a:pt x="2035" y="241"/>
                  <a:pt x="2035" y="237"/>
                </a:cubicBezTo>
                <a:cubicBezTo>
                  <a:pt x="2035" y="95"/>
                  <a:pt x="2035" y="95"/>
                  <a:pt x="2035" y="95"/>
                </a:cubicBezTo>
                <a:cubicBezTo>
                  <a:pt x="2035" y="90"/>
                  <a:pt x="2036" y="85"/>
                  <a:pt x="2037" y="80"/>
                </a:cubicBezTo>
                <a:cubicBezTo>
                  <a:pt x="2038" y="73"/>
                  <a:pt x="2045" y="58"/>
                  <a:pt x="2068" y="58"/>
                </a:cubicBezTo>
                <a:cubicBezTo>
                  <a:pt x="2092" y="58"/>
                  <a:pt x="2098" y="74"/>
                  <a:pt x="2099" y="80"/>
                </a:cubicBezTo>
                <a:cubicBezTo>
                  <a:pt x="2100" y="85"/>
                  <a:pt x="2100" y="92"/>
                  <a:pt x="2100" y="92"/>
                </a:cubicBezTo>
                <a:cubicBezTo>
                  <a:pt x="2100" y="110"/>
                  <a:pt x="2100" y="110"/>
                  <a:pt x="2100" y="110"/>
                </a:cubicBezTo>
                <a:cubicBezTo>
                  <a:pt x="2178" y="110"/>
                  <a:pt x="2178" y="110"/>
                  <a:pt x="2178" y="110"/>
                </a:cubicBezTo>
                <a:cubicBezTo>
                  <a:pt x="2178" y="99"/>
                  <a:pt x="2178" y="99"/>
                  <a:pt x="2178" y="99"/>
                </a:cubicBezTo>
                <a:cubicBezTo>
                  <a:pt x="2178" y="99"/>
                  <a:pt x="2179" y="89"/>
                  <a:pt x="2178" y="79"/>
                </a:cubicBezTo>
                <a:cubicBezTo>
                  <a:pt x="2172" y="20"/>
                  <a:pt x="2124" y="2"/>
                  <a:pt x="2068" y="2"/>
                </a:cubicBezTo>
                <a:cubicBezTo>
                  <a:pt x="2013" y="2"/>
                  <a:pt x="1966" y="21"/>
                  <a:pt x="1959" y="79"/>
                </a:cubicBezTo>
                <a:cubicBezTo>
                  <a:pt x="1958" y="84"/>
                  <a:pt x="1958" y="94"/>
                  <a:pt x="1958" y="99"/>
                </a:cubicBezTo>
                <a:cubicBezTo>
                  <a:pt x="1958" y="230"/>
                  <a:pt x="1958" y="230"/>
                  <a:pt x="1958" y="230"/>
                </a:cubicBezTo>
                <a:cubicBezTo>
                  <a:pt x="1958" y="236"/>
                  <a:pt x="1958" y="241"/>
                  <a:pt x="1959" y="251"/>
                </a:cubicBezTo>
                <a:cubicBezTo>
                  <a:pt x="1964" y="308"/>
                  <a:pt x="2013" y="328"/>
                  <a:pt x="2068" y="328"/>
                </a:cubicBezTo>
                <a:cubicBezTo>
                  <a:pt x="2124" y="328"/>
                  <a:pt x="2173" y="308"/>
                  <a:pt x="2178" y="251"/>
                </a:cubicBezTo>
                <a:cubicBezTo>
                  <a:pt x="2179" y="241"/>
                  <a:pt x="2179" y="236"/>
                  <a:pt x="2179" y="230"/>
                </a:cubicBezTo>
                <a:cubicBezTo>
                  <a:pt x="2179" y="147"/>
                  <a:pt x="2179" y="147"/>
                  <a:pt x="2179" y="147"/>
                </a:cubicBezTo>
                <a:lnTo>
                  <a:pt x="2069" y="14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Calibri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7" name="Google Shape;67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3020591" y="1971660"/>
            <a:ext cx="3102817" cy="8266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/>
          <p:nvPr>
            <p:ph type="ctrTitle"/>
          </p:nvPr>
        </p:nvSpPr>
        <p:spPr>
          <a:xfrm>
            <a:off x="342900" y="1065213"/>
            <a:ext cx="3886200" cy="73501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0" name="Google Shape;70;p18"/>
          <p:cNvSpPr txBox="1"/>
          <p:nvPr>
            <p:ph idx="1" type="subTitle"/>
          </p:nvPr>
        </p:nvSpPr>
        <p:spPr>
          <a:xfrm>
            <a:off x="685800" y="1943100"/>
            <a:ext cx="320040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1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3" name="Google Shape;73;p1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6" name="Google Shape;76;p19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77" name="Google Shape;77;p19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8" name="Google Shape;78;p19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79" name="Google Shape;79;p19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0"/>
          <p:cNvSpPr txBox="1"/>
          <p:nvPr>
            <p:ph type="title"/>
          </p:nvPr>
        </p:nvSpPr>
        <p:spPr>
          <a:xfrm>
            <a:off x="361156" y="2203450"/>
            <a:ext cx="3886200" cy="681038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 cap="none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2" name="Google Shape;82;p20"/>
          <p:cNvSpPr txBox="1"/>
          <p:nvPr>
            <p:ph idx="1" type="body"/>
          </p:nvPr>
        </p:nvSpPr>
        <p:spPr>
          <a:xfrm>
            <a:off x="361156" y="1453357"/>
            <a:ext cx="3886200" cy="750094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9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8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7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83" name="Google Shape;83;p20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4" name="Google Shape;84;p20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5" name="Google Shape;85;p20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1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88" name="Google Shape;88;p21"/>
          <p:cNvSpPr txBox="1"/>
          <p:nvPr>
            <p:ph idx="1" type="body"/>
          </p:nvPr>
        </p:nvSpPr>
        <p:spPr>
          <a:xfrm>
            <a:off x="2286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89" name="Google Shape;89;p21"/>
          <p:cNvSpPr txBox="1"/>
          <p:nvPr>
            <p:ph idx="2" type="body"/>
          </p:nvPr>
        </p:nvSpPr>
        <p:spPr>
          <a:xfrm>
            <a:off x="2324100" y="800100"/>
            <a:ext cx="20193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1pPr>
            <a:lvl2pPr indent="-3048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2pPr>
            <a:lvl3pPr indent="-2921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900"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900"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9pPr>
          </a:lstStyle>
          <a:p/>
        </p:txBody>
      </p:sp>
      <p:sp>
        <p:nvSpPr>
          <p:cNvPr id="90" name="Google Shape;90;p21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1" name="Google Shape;91;p21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2" name="Google Shape;92;p21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2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95" name="Google Shape;95;p22"/>
          <p:cNvSpPr txBox="1"/>
          <p:nvPr>
            <p:ph idx="1" type="body"/>
          </p:nvPr>
        </p:nvSpPr>
        <p:spPr>
          <a:xfrm>
            <a:off x="228600" y="767556"/>
            <a:ext cx="2020094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6" name="Google Shape;96;p22"/>
          <p:cNvSpPr txBox="1"/>
          <p:nvPr>
            <p:ph idx="2" type="body"/>
          </p:nvPr>
        </p:nvSpPr>
        <p:spPr>
          <a:xfrm>
            <a:off x="228600" y="1087438"/>
            <a:ext cx="2020094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7" name="Google Shape;97;p22"/>
          <p:cNvSpPr txBox="1"/>
          <p:nvPr>
            <p:ph idx="3" type="body"/>
          </p:nvPr>
        </p:nvSpPr>
        <p:spPr>
          <a:xfrm>
            <a:off x="2322513" y="767556"/>
            <a:ext cx="2020888" cy="319881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b="1" sz="10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b="1" sz="9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b="1" sz="800"/>
            </a:lvl9pPr>
          </a:lstStyle>
          <a:p/>
        </p:txBody>
      </p:sp>
      <p:sp>
        <p:nvSpPr>
          <p:cNvPr id="98" name="Google Shape;98;p22"/>
          <p:cNvSpPr txBox="1"/>
          <p:nvPr>
            <p:ph idx="4" type="body"/>
          </p:nvPr>
        </p:nvSpPr>
        <p:spPr>
          <a:xfrm>
            <a:off x="2322513" y="1087438"/>
            <a:ext cx="2020888" cy="1975644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048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1pPr>
            <a:lvl2pPr indent="-2921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900"/>
            </a:lvl3pPr>
            <a:lvl4pPr indent="-2794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800"/>
            </a:lvl4pPr>
            <a:lvl5pPr indent="-2794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800"/>
            </a:lvl5pPr>
            <a:lvl6pPr indent="-2794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6pPr>
            <a:lvl7pPr indent="-2794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7pPr>
            <a:lvl8pPr indent="-2794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8pPr>
            <a:lvl9pPr indent="-2794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800"/>
            </a:lvl9pPr>
          </a:lstStyle>
          <a:p/>
        </p:txBody>
      </p:sp>
      <p:sp>
        <p:nvSpPr>
          <p:cNvPr id="99" name="Google Shape;99;p22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0" name="Google Shape;100;p22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1" name="Google Shape;101;p22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4" name="Google Shape;104;p2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5" name="Google Shape;105;p2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6" name="Google Shape;106;p2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4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09" name="Google Shape;109;p24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0" name="Google Shape;110;p24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5"/>
          <p:cNvSpPr txBox="1"/>
          <p:nvPr>
            <p:ph type="title"/>
          </p:nvPr>
        </p:nvSpPr>
        <p:spPr>
          <a:xfrm>
            <a:off x="228600" y="136525"/>
            <a:ext cx="1504157" cy="581025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3" name="Google Shape;113;p25"/>
          <p:cNvSpPr txBox="1"/>
          <p:nvPr>
            <p:ph idx="1" type="body"/>
          </p:nvPr>
        </p:nvSpPr>
        <p:spPr>
          <a:xfrm>
            <a:off x="1787525" y="136525"/>
            <a:ext cx="2555875" cy="2926557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2pPr>
            <a:lvl3pPr indent="-3048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3pPr>
            <a:lvl4pPr indent="-2921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000"/>
            </a:lvl4pPr>
            <a:lvl5pPr indent="-2921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000"/>
            </a:lvl5pPr>
            <a:lvl6pPr indent="-2921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6pPr>
            <a:lvl7pPr indent="-2921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7pPr>
            <a:lvl8pPr indent="-2921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8pPr>
            <a:lvl9pPr indent="-2921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000"/>
            </a:lvl9pPr>
          </a:lstStyle>
          <a:p/>
        </p:txBody>
      </p:sp>
      <p:sp>
        <p:nvSpPr>
          <p:cNvPr id="114" name="Google Shape;114;p25"/>
          <p:cNvSpPr txBox="1"/>
          <p:nvPr>
            <p:ph idx="2" type="body"/>
          </p:nvPr>
        </p:nvSpPr>
        <p:spPr>
          <a:xfrm>
            <a:off x="228600" y="717550"/>
            <a:ext cx="1504157" cy="234553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15" name="Google Shape;115;p25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6" name="Google Shape;116;p25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17" name="Google Shape;117;p25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6"/>
          <p:cNvSpPr txBox="1"/>
          <p:nvPr>
            <p:ph type="title"/>
          </p:nvPr>
        </p:nvSpPr>
        <p:spPr>
          <a:xfrm>
            <a:off x="896144" y="2400300"/>
            <a:ext cx="2743200" cy="283369"/>
          </a:xfrm>
          <a:prstGeom prst="rect">
            <a:avLst/>
          </a:prstGeom>
          <a:noFill/>
          <a:ln>
            <a:noFill/>
          </a:ln>
        </p:spPr>
        <p:txBody>
          <a:bodyPr anchorCtr="0" anchor="b" bIns="22850" lIns="45725" spcFirstLastPara="1" rIns="45725" wrap="square" tIns="2285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b="1" sz="1000"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0" name="Google Shape;120;p26"/>
          <p:cNvSpPr/>
          <p:nvPr>
            <p:ph idx="2" type="pic"/>
          </p:nvPr>
        </p:nvSpPr>
        <p:spPr>
          <a:xfrm>
            <a:off x="896144" y="306388"/>
            <a:ext cx="2743200" cy="2057400"/>
          </a:xfrm>
          <a:prstGeom prst="rect">
            <a:avLst/>
          </a:prstGeom>
          <a:noFill/>
          <a:ln>
            <a:noFill/>
          </a:ln>
        </p:spPr>
      </p:sp>
      <p:sp>
        <p:nvSpPr>
          <p:cNvPr id="121" name="Google Shape;121;p26"/>
          <p:cNvSpPr txBox="1"/>
          <p:nvPr>
            <p:ph idx="1" type="body"/>
          </p:nvPr>
        </p:nvSpPr>
        <p:spPr>
          <a:xfrm>
            <a:off x="896144" y="2683669"/>
            <a:ext cx="2743200" cy="402431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28600" lvl="0" marL="457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1pPr>
            <a:lvl2pPr indent="-228600" lvl="1" marL="914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600"/>
            </a:lvl2pPr>
            <a:lvl3pPr indent="-228600" lvl="2" marL="1371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500"/>
            </a:lvl9pPr>
          </a:lstStyle>
          <a:p/>
        </p:txBody>
      </p:sp>
      <p:sp>
        <p:nvSpPr>
          <p:cNvPr id="122" name="Google Shape;122;p26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3" name="Google Shape;123;p26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4" name="Google Shape;124;p26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7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7" name="Google Shape;127;p27"/>
          <p:cNvSpPr txBox="1"/>
          <p:nvPr>
            <p:ph idx="1" type="body"/>
          </p:nvPr>
        </p:nvSpPr>
        <p:spPr>
          <a:xfrm rot="5400000">
            <a:off x="1154509" y="-125809"/>
            <a:ext cx="2262982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28" name="Google Shape;128;p27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29" name="Google Shape;129;p27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30" name="Google Shape;130;p27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8"/>
          <p:cNvSpPr txBox="1"/>
          <p:nvPr>
            <p:ph type="title"/>
          </p:nvPr>
        </p:nvSpPr>
        <p:spPr>
          <a:xfrm rot="5400000">
            <a:off x="2366169" y="1085850"/>
            <a:ext cx="2925763" cy="102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33" name="Google Shape;133;p28"/>
          <p:cNvSpPr txBox="1"/>
          <p:nvPr>
            <p:ph idx="1" type="body"/>
          </p:nvPr>
        </p:nvSpPr>
        <p:spPr>
          <a:xfrm rot="5400000">
            <a:off x="270669" y="95250"/>
            <a:ext cx="2925763" cy="3009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28575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indent="-28575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indent="-28575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indent="-28575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indent="-28575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indent="-28575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indent="-28575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indent="-28575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indent="-28575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/>
        </p:txBody>
      </p:sp>
      <p:sp>
        <p:nvSpPr>
          <p:cNvPr id="134" name="Google Shape;134;p28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35" name="Google Shape;135;p28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/>
        </p:txBody>
      </p:sp>
      <p:sp>
        <p:nvSpPr>
          <p:cNvPr id="136" name="Google Shape;136;p28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25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228600" y="137319"/>
            <a:ext cx="41148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b="0" i="0" sz="2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2pPr>
            <a:lvl3pPr lvl="2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3pPr>
            <a:lvl4pPr lvl="3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4pPr>
            <a:lvl5pPr lvl="4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5pPr>
            <a:lvl6pPr lvl="5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6pPr>
            <a:lvl7pPr lvl="6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7pPr>
            <a:lvl8pPr lvl="7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8pPr>
            <a:lvl9pPr lvl="8">
              <a:spcBef>
                <a:spcPts val="0"/>
              </a:spcBef>
              <a:spcAft>
                <a:spcPts val="0"/>
              </a:spcAft>
              <a:buSzPts val="700"/>
              <a:buNone/>
              <a:defRPr sz="9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228600" y="800100"/>
            <a:ext cx="4114800" cy="2262982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normAutofit/>
          </a:bodyPr>
          <a:lstStyle>
            <a:lvl1pPr indent="-330200" lvl="0" marL="457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17500" lvl="1" marL="914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04800" lvl="2" marL="1371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2100" lvl="3" marL="1828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2100" lvl="4" marL="22860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2100" lvl="5" marL="27432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2100" lvl="6" marL="32004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2100" lvl="7" marL="36576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2100" lvl="8" marL="4114800" marR="0" rtl="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b="0" i="0" sz="1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228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1562100" y="3178175"/>
            <a:ext cx="1447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700"/>
              <a:buNone/>
              <a:defRPr b="0" i="0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3276600" y="3178175"/>
            <a:ext cx="1066800" cy="182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22850" lIns="45725" spcFirstLastPara="1" rIns="45725" wrap="square" tIns="2285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6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erase-frown-83869088.figma.site/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://drive.google.com/file/d/1iPfxhZflnLT9cAqsxTReTqjgi8s5jlLy/view" TargetMode="External"/><Relationship Id="rId4" Type="http://schemas.openxmlformats.org/officeDocument/2006/relationships/image" Target="../media/image7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9"/>
          <p:cNvSpPr/>
          <p:nvPr/>
        </p:nvSpPr>
        <p:spPr>
          <a:xfrm>
            <a:off x="696450" y="969350"/>
            <a:ext cx="7575300" cy="8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600">
                <a:solidFill>
                  <a:srgbClr val="FFFFFF"/>
                </a:solidFill>
              </a:rPr>
              <a:t>Smart </a:t>
            </a:r>
            <a:r>
              <a:rPr b="1" lang="en" sz="2600">
                <a:solidFill>
                  <a:srgbClr val="FFFFFF"/>
                </a:solidFill>
              </a:rPr>
              <a:t>Tourism &amp; Crowd</a:t>
            </a:r>
            <a:r>
              <a:rPr b="1" lang="en" sz="2600">
                <a:solidFill>
                  <a:srgbClr val="FFFFFF"/>
                </a:solidFill>
              </a:rPr>
              <a:t> Management Analytics</a:t>
            </a:r>
            <a:endParaRPr b="1" sz="2600">
              <a:solidFill>
                <a:srgbClr val="FFFFFF"/>
              </a:solidFill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700">
                <a:solidFill>
                  <a:srgbClr val="FFFFFF"/>
                </a:solidFill>
              </a:rPr>
              <a:t>A Modern Big Data Pipeline for Egypt Touristic Hotspots </a:t>
            </a:r>
            <a:endParaRPr i="1" sz="1700" u="none" cap="none" strike="noStrike">
              <a:solidFill>
                <a:schemeClr val="lt1"/>
              </a:solidFill>
            </a:endParaRPr>
          </a:p>
        </p:txBody>
      </p:sp>
      <p:sp>
        <p:nvSpPr>
          <p:cNvPr id="143" name="Google Shape;143;p29"/>
          <p:cNvSpPr/>
          <p:nvPr/>
        </p:nvSpPr>
        <p:spPr>
          <a:xfrm>
            <a:off x="1507867" y="2923683"/>
            <a:ext cx="4533750" cy="276975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800" u="none" cap="none" strike="noStrike">
                <a:solidFill>
                  <a:srgbClr val="00B3E3"/>
                </a:solidFill>
                <a:latin typeface="Calibri"/>
                <a:ea typeface="Calibri"/>
                <a:cs typeface="Calibri"/>
                <a:sym typeface="Calibri"/>
              </a:rPr>
              <a:t>SIC 7</a:t>
            </a:r>
            <a:endParaRPr b="0" i="0" sz="1800" u="none" cap="none" strike="noStrike">
              <a:solidFill>
                <a:srgbClr val="00B3E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9"/>
          <p:cNvSpPr/>
          <p:nvPr/>
        </p:nvSpPr>
        <p:spPr>
          <a:xfrm>
            <a:off x="1507866" y="3200634"/>
            <a:ext cx="1178325" cy="242374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1600" u="none" cap="none" strike="noStrike">
                <a:solidFill>
                  <a:srgbClr val="00B3E3"/>
                </a:solidFill>
                <a:latin typeface="Arial"/>
                <a:ea typeface="Arial"/>
                <a:cs typeface="Arial"/>
                <a:sym typeface="Arial"/>
              </a:rPr>
              <a:t>BD Course</a:t>
            </a:r>
            <a:endParaRPr sz="1600">
              <a:solidFill>
                <a:srgbClr val="00B3E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9"/>
          <p:cNvSpPr txBox="1"/>
          <p:nvPr/>
        </p:nvSpPr>
        <p:spPr>
          <a:xfrm>
            <a:off x="1449082" y="3393997"/>
            <a:ext cx="3713117" cy="323165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00B3E3"/>
                </a:solidFill>
                <a:latin typeface="Calibri"/>
                <a:ea typeface="Calibri"/>
                <a:cs typeface="Calibri"/>
                <a:sym typeface="Calibri"/>
              </a:rPr>
              <a:t>G 20 </a:t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92350" y="2066525"/>
            <a:ext cx="4661975" cy="2622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8"/>
          <p:cNvSpPr/>
          <p:nvPr/>
        </p:nvSpPr>
        <p:spPr>
          <a:xfrm>
            <a:off x="1325400" y="481850"/>
            <a:ext cx="61050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900">
                <a:solidFill>
                  <a:schemeClr val="lt1"/>
                </a:solidFill>
              </a:rPr>
              <a:t>Data Description: Smart Tourism Analytics Dataset</a:t>
            </a:r>
            <a:endParaRPr i="1" sz="19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900">
              <a:solidFill>
                <a:schemeClr val="lt1"/>
              </a:solidFill>
            </a:endParaRPr>
          </a:p>
        </p:txBody>
      </p:sp>
      <p:sp>
        <p:nvSpPr>
          <p:cNvPr id="307" name="Google Shape;307;p38"/>
          <p:cNvSpPr txBox="1"/>
          <p:nvPr/>
        </p:nvSpPr>
        <p:spPr>
          <a:xfrm>
            <a:off x="512125" y="1628275"/>
            <a:ext cx="6805500" cy="20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308" name="Google Shape;308;p38"/>
          <p:cNvSpPr txBox="1"/>
          <p:nvPr/>
        </p:nvSpPr>
        <p:spPr>
          <a:xfrm>
            <a:off x="398850" y="1167025"/>
            <a:ext cx="6633600" cy="219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alibri"/>
              <a:buChar char="●"/>
            </a:pPr>
            <a:r>
              <a:rPr lang="en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Data Foundation (The Source)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Hybrid Volume: 23 Million Historical Records + Continuous Live Stream.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Granularity: 5-minute intervals for 60 major tourist sites.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Deployment: Data generated by Python Sensor running 24/7 on Azure VM.</a:t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09" name="Google Shape;30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4575" y="3111475"/>
            <a:ext cx="4617526" cy="1773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9"/>
          <p:cNvSpPr/>
          <p:nvPr/>
        </p:nvSpPr>
        <p:spPr>
          <a:xfrm>
            <a:off x="2853499" y="216957"/>
            <a:ext cx="5256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3200">
                <a:solidFill>
                  <a:schemeClr val="lt1"/>
                </a:solidFill>
              </a:rPr>
              <a:t>Project </a:t>
            </a:r>
            <a:r>
              <a:rPr b="1" i="1" lang="en" sz="3200">
                <a:solidFill>
                  <a:schemeClr val="lt1"/>
                </a:solidFill>
              </a:rPr>
              <a:t>Pipeline</a:t>
            </a:r>
            <a:r>
              <a:rPr b="1" i="1" lang="en" sz="3200">
                <a:solidFill>
                  <a:schemeClr val="lt1"/>
                </a:solidFill>
              </a:rPr>
              <a:t> </a:t>
            </a:r>
            <a:endParaRPr i="1" sz="3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</a:pPr>
            <a:r>
              <a:t/>
            </a:r>
            <a:endParaRPr b="1" i="1" sz="3200">
              <a:solidFill>
                <a:schemeClr val="lt1"/>
              </a:solidFill>
            </a:endParaRPr>
          </a:p>
        </p:txBody>
      </p:sp>
      <p:sp>
        <p:nvSpPr>
          <p:cNvPr id="316" name="Google Shape;316;p39"/>
          <p:cNvSpPr txBox="1"/>
          <p:nvPr/>
        </p:nvSpPr>
        <p:spPr>
          <a:xfrm>
            <a:off x="1447700" y="1352100"/>
            <a:ext cx="6805500" cy="20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  <p:pic>
        <p:nvPicPr>
          <p:cNvPr id="317" name="Google Shape;317;p39" title="Gemini_Generated_Image_ch24n7ch24n7ch24.png"/>
          <p:cNvPicPr preferRelativeResize="0"/>
          <p:nvPr/>
        </p:nvPicPr>
        <p:blipFill rotWithShape="1">
          <a:blip r:embed="rId3">
            <a:alphaModFix/>
          </a:blip>
          <a:srcRect b="0" l="0" r="0" t="9477"/>
          <a:stretch/>
        </p:blipFill>
        <p:spPr>
          <a:xfrm>
            <a:off x="1225750" y="941088"/>
            <a:ext cx="6692500" cy="334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40"/>
          <p:cNvSpPr/>
          <p:nvPr/>
        </p:nvSpPr>
        <p:spPr>
          <a:xfrm>
            <a:off x="1277541" y="696721"/>
            <a:ext cx="3716775" cy="384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Agenda</a:t>
            </a:r>
            <a:endParaRPr b="1" sz="2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324" name="Google Shape;324;p40"/>
          <p:cNvGrpSpPr/>
          <p:nvPr/>
        </p:nvGrpSpPr>
        <p:grpSpPr>
          <a:xfrm>
            <a:off x="1419413" y="1860415"/>
            <a:ext cx="4276710" cy="208592"/>
            <a:chOff x="571500" y="2336175"/>
            <a:chExt cx="5702280" cy="278122"/>
          </a:xfrm>
        </p:grpSpPr>
        <p:sp>
          <p:nvSpPr>
            <p:cNvPr id="325" name="Google Shape;325;p40"/>
            <p:cNvSpPr/>
            <p:nvPr/>
          </p:nvSpPr>
          <p:spPr>
            <a:xfrm>
              <a:off x="754380" y="2337298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Team</a:t>
              </a:r>
              <a:endParaRPr sz="14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40"/>
            <p:cNvSpPr/>
            <p:nvPr/>
          </p:nvSpPr>
          <p:spPr>
            <a:xfrm>
              <a:off x="571500" y="2336175"/>
              <a:ext cx="36000" cy="252000"/>
            </a:xfrm>
            <a:prstGeom prst="rect">
              <a:avLst/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27" name="Google Shape;327;p40"/>
          <p:cNvGrpSpPr/>
          <p:nvPr/>
        </p:nvGrpSpPr>
        <p:grpSpPr>
          <a:xfrm>
            <a:off x="1409700" y="2724150"/>
            <a:ext cx="4276710" cy="208583"/>
            <a:chOff x="571500" y="5165783"/>
            <a:chExt cx="5702280" cy="278111"/>
          </a:xfrm>
        </p:grpSpPr>
        <p:sp>
          <p:nvSpPr>
            <p:cNvPr id="328" name="Google Shape;328;p40"/>
            <p:cNvSpPr/>
            <p:nvPr/>
          </p:nvSpPr>
          <p:spPr>
            <a:xfrm>
              <a:off x="754380" y="5166895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Methodology</a:t>
              </a:r>
              <a:endParaRPr sz="1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9" name="Google Shape;329;p40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0" name="Google Shape;330;p40"/>
          <p:cNvGrpSpPr/>
          <p:nvPr/>
        </p:nvGrpSpPr>
        <p:grpSpPr>
          <a:xfrm>
            <a:off x="1419413" y="3345758"/>
            <a:ext cx="4276710" cy="208593"/>
            <a:chOff x="571500" y="5165783"/>
            <a:chExt cx="5702280" cy="278124"/>
          </a:xfrm>
        </p:grpSpPr>
        <p:sp>
          <p:nvSpPr>
            <p:cNvPr id="331" name="Google Shape;331;p40"/>
            <p:cNvSpPr/>
            <p:nvPr/>
          </p:nvSpPr>
          <p:spPr>
            <a:xfrm>
              <a:off x="754380" y="5166909"/>
              <a:ext cx="5519400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Calibri"/>
                  <a:ea typeface="Calibri"/>
                  <a:cs typeface="Calibri"/>
                  <a:sym typeface="Calibri"/>
                </a:rPr>
                <a:t>Results and Insights</a:t>
              </a:r>
              <a:endParaRPr sz="700"/>
            </a:p>
          </p:txBody>
        </p:sp>
        <p:sp>
          <p:nvSpPr>
            <p:cNvPr id="332" name="Google Shape;332;p40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3" name="Google Shape;333;p40"/>
          <p:cNvGrpSpPr/>
          <p:nvPr/>
        </p:nvGrpSpPr>
        <p:grpSpPr>
          <a:xfrm>
            <a:off x="1419413" y="3641823"/>
            <a:ext cx="4276710" cy="208592"/>
            <a:chOff x="571500" y="5165783"/>
            <a:chExt cx="5702280" cy="278122"/>
          </a:xfrm>
        </p:grpSpPr>
        <p:sp>
          <p:nvSpPr>
            <p:cNvPr id="334" name="Google Shape;334;p40"/>
            <p:cNvSpPr/>
            <p:nvPr/>
          </p:nvSpPr>
          <p:spPr>
            <a:xfrm>
              <a:off x="754380" y="5166906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Conclusion</a:t>
              </a:r>
              <a:endParaRPr sz="1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5" name="Google Shape;335;p40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6" name="Google Shape;336;p40"/>
          <p:cNvGrpSpPr/>
          <p:nvPr/>
        </p:nvGrpSpPr>
        <p:grpSpPr>
          <a:xfrm>
            <a:off x="1419413" y="3939585"/>
            <a:ext cx="4276710" cy="208592"/>
            <a:chOff x="571500" y="5165783"/>
            <a:chExt cx="5702280" cy="278123"/>
          </a:xfrm>
        </p:grpSpPr>
        <p:sp>
          <p:nvSpPr>
            <p:cNvPr id="337" name="Google Shape;337;p40"/>
            <p:cNvSpPr/>
            <p:nvPr/>
          </p:nvSpPr>
          <p:spPr>
            <a:xfrm>
              <a:off x="754380" y="5166907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Q&amp;A</a:t>
              </a:r>
              <a:endParaRPr sz="14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8" name="Google Shape;338;p40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39" name="Google Shape;339;p40"/>
          <p:cNvGrpSpPr/>
          <p:nvPr/>
        </p:nvGrpSpPr>
        <p:grpSpPr>
          <a:xfrm>
            <a:off x="1419413" y="2152224"/>
            <a:ext cx="4276710" cy="208592"/>
            <a:chOff x="571500" y="3764860"/>
            <a:chExt cx="5702280" cy="278123"/>
          </a:xfrm>
        </p:grpSpPr>
        <p:sp>
          <p:nvSpPr>
            <p:cNvPr id="340" name="Google Shape;340;p40"/>
            <p:cNvSpPr/>
            <p:nvPr/>
          </p:nvSpPr>
          <p:spPr>
            <a:xfrm>
              <a:off x="754380" y="3765984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Introduction</a:t>
              </a:r>
              <a:endParaRPr sz="700"/>
            </a:p>
          </p:txBody>
        </p:sp>
        <p:sp>
          <p:nvSpPr>
            <p:cNvPr id="341" name="Google Shape;341;p40"/>
            <p:cNvSpPr/>
            <p:nvPr/>
          </p:nvSpPr>
          <p:spPr>
            <a:xfrm>
              <a:off x="571500" y="3764860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2" name="Google Shape;342;p40"/>
          <p:cNvGrpSpPr/>
          <p:nvPr/>
        </p:nvGrpSpPr>
        <p:grpSpPr>
          <a:xfrm>
            <a:off x="1409700" y="3028950"/>
            <a:ext cx="4276710" cy="208593"/>
            <a:chOff x="571500" y="5165783"/>
            <a:chExt cx="5702280" cy="278124"/>
          </a:xfrm>
        </p:grpSpPr>
        <p:sp>
          <p:nvSpPr>
            <p:cNvPr id="343" name="Google Shape;343;p40"/>
            <p:cNvSpPr/>
            <p:nvPr/>
          </p:nvSpPr>
          <p:spPr>
            <a:xfrm>
              <a:off x="754380" y="5166908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Key Tasks</a:t>
              </a:r>
              <a:endParaRPr sz="700"/>
            </a:p>
          </p:txBody>
        </p:sp>
        <p:sp>
          <p:nvSpPr>
            <p:cNvPr id="344" name="Google Shape;344;p40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193EB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5" name="Google Shape;345;p40"/>
          <p:cNvGrpSpPr/>
          <p:nvPr/>
        </p:nvGrpSpPr>
        <p:grpSpPr>
          <a:xfrm>
            <a:off x="1419413" y="2422047"/>
            <a:ext cx="4276710" cy="208592"/>
            <a:chOff x="571500" y="3764860"/>
            <a:chExt cx="5702280" cy="278123"/>
          </a:xfrm>
        </p:grpSpPr>
        <p:sp>
          <p:nvSpPr>
            <p:cNvPr id="346" name="Google Shape;346;p40"/>
            <p:cNvSpPr/>
            <p:nvPr/>
          </p:nvSpPr>
          <p:spPr>
            <a:xfrm>
              <a:off x="754380" y="3765984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Problem Statement</a:t>
              </a:r>
              <a:endParaRPr sz="1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40"/>
            <p:cNvSpPr/>
            <p:nvPr/>
          </p:nvSpPr>
          <p:spPr>
            <a:xfrm>
              <a:off x="571500" y="3764860"/>
              <a:ext cx="36000" cy="252000"/>
            </a:xfrm>
            <a:prstGeom prst="rect">
              <a:avLst/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1"/>
          <p:cNvSpPr/>
          <p:nvPr/>
        </p:nvSpPr>
        <p:spPr>
          <a:xfrm>
            <a:off x="556099" y="651882"/>
            <a:ext cx="5256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3200">
                <a:solidFill>
                  <a:schemeClr val="lt1"/>
                </a:solidFill>
              </a:rPr>
              <a:t>Key Tasks</a:t>
            </a:r>
            <a:endParaRPr i="1" sz="32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3200">
              <a:solidFill>
                <a:schemeClr val="lt1"/>
              </a:solidFill>
            </a:endParaRPr>
          </a:p>
        </p:txBody>
      </p:sp>
      <p:cxnSp>
        <p:nvCxnSpPr>
          <p:cNvPr id="354" name="Google Shape;354;p41"/>
          <p:cNvCxnSpPr/>
          <p:nvPr/>
        </p:nvCxnSpPr>
        <p:spPr>
          <a:xfrm flipH="1">
            <a:off x="1375885" y="1613384"/>
            <a:ext cx="7800" cy="21585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55" name="Google Shape;355;p41"/>
          <p:cNvSpPr txBox="1"/>
          <p:nvPr/>
        </p:nvSpPr>
        <p:spPr>
          <a:xfrm>
            <a:off x="1464175" y="1280650"/>
            <a:ext cx="6805500" cy="20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</a:pPr>
            <a:r>
              <a:rPr lang="en">
                <a:solidFill>
                  <a:schemeClr val="lt1"/>
                </a:solidFill>
              </a:rPr>
              <a:t>Ingest data from </a:t>
            </a:r>
            <a:r>
              <a:rPr b="1" lang="en">
                <a:solidFill>
                  <a:schemeClr val="lt1"/>
                </a:solidFill>
              </a:rPr>
              <a:t>batch history</a:t>
            </a:r>
            <a:r>
              <a:rPr lang="en">
                <a:solidFill>
                  <a:schemeClr val="lt1"/>
                </a:solidFill>
              </a:rPr>
              <a:t>, </a:t>
            </a:r>
            <a:r>
              <a:rPr b="1" lang="en">
                <a:solidFill>
                  <a:schemeClr val="lt1"/>
                </a:solidFill>
              </a:rPr>
              <a:t>streaming events</a:t>
            </a:r>
            <a:r>
              <a:rPr lang="en">
                <a:solidFill>
                  <a:schemeClr val="lt1"/>
                </a:solidFill>
              </a:rPr>
              <a:t>, and </a:t>
            </a:r>
            <a:r>
              <a:rPr b="1" lang="en">
                <a:solidFill>
                  <a:schemeClr val="lt1"/>
                </a:solidFill>
              </a:rPr>
              <a:t>external APIs</a:t>
            </a:r>
            <a:br>
              <a:rPr b="1" lang="en">
                <a:solidFill>
                  <a:schemeClr val="lt1"/>
                </a:solidFill>
              </a:rPr>
            </a:br>
            <a:endParaRPr b="1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</a:pPr>
            <a:r>
              <a:rPr lang="en">
                <a:solidFill>
                  <a:schemeClr val="lt1"/>
                </a:solidFill>
              </a:rPr>
              <a:t>Store all raw data in </a:t>
            </a:r>
            <a:r>
              <a:rPr b="1" lang="en">
                <a:solidFill>
                  <a:schemeClr val="lt1"/>
                </a:solidFill>
              </a:rPr>
              <a:t>Snowflake Raw Layer</a:t>
            </a:r>
            <a:br>
              <a:rPr b="1" lang="en">
                <a:solidFill>
                  <a:schemeClr val="lt1"/>
                </a:solidFill>
              </a:rPr>
            </a:br>
            <a:endParaRPr b="1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</a:pPr>
            <a:r>
              <a:rPr lang="en">
                <a:solidFill>
                  <a:schemeClr val="lt1"/>
                </a:solidFill>
              </a:rPr>
              <a:t>Build transformations using </a:t>
            </a:r>
            <a:r>
              <a:rPr b="1" lang="en">
                <a:solidFill>
                  <a:schemeClr val="lt1"/>
                </a:solidFill>
              </a:rPr>
              <a:t>dbt</a:t>
            </a:r>
            <a:br>
              <a:rPr b="1" lang="en">
                <a:solidFill>
                  <a:schemeClr val="lt1"/>
                </a:solidFill>
              </a:rPr>
            </a:br>
            <a:endParaRPr b="1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</a:pPr>
            <a:r>
              <a:rPr lang="en">
                <a:solidFill>
                  <a:schemeClr val="lt1"/>
                </a:solidFill>
              </a:rPr>
              <a:t>Simulate IoT-like streaming using Python</a:t>
            </a:r>
            <a:br>
              <a:rPr lang="en">
                <a:solidFill>
                  <a:schemeClr val="lt1"/>
                </a:solidFill>
              </a:rPr>
            </a:b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</a:pPr>
            <a:r>
              <a:rPr lang="en">
                <a:solidFill>
                  <a:schemeClr val="lt1"/>
                </a:solidFill>
              </a:rPr>
              <a:t>Orchestrate workflow using </a:t>
            </a:r>
            <a:r>
              <a:rPr b="1" lang="en">
                <a:solidFill>
                  <a:schemeClr val="lt1"/>
                </a:solidFill>
              </a:rPr>
              <a:t>Airflow DAGs</a:t>
            </a:r>
            <a:br>
              <a:rPr b="1" lang="en">
                <a:solidFill>
                  <a:schemeClr val="lt1"/>
                </a:solidFill>
              </a:rPr>
            </a:br>
            <a:endParaRPr b="1"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</a:pPr>
            <a:r>
              <a:rPr lang="en">
                <a:solidFill>
                  <a:schemeClr val="lt1"/>
                </a:solidFill>
              </a:rPr>
              <a:t>Build analytics-ready Marts for dashboards</a:t>
            </a:r>
            <a:br>
              <a:rPr lang="en">
                <a:solidFill>
                  <a:schemeClr val="lt1"/>
                </a:solidFill>
              </a:rPr>
            </a:b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</a:pPr>
            <a:r>
              <a:rPr lang="en">
                <a:solidFill>
                  <a:schemeClr val="lt1"/>
                </a:solidFill>
              </a:rPr>
              <a:t>Enable real crowd insights: peak hours, anomalies, weather impact</a:t>
            </a:r>
            <a:endParaRPr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42"/>
          <p:cNvSpPr txBox="1"/>
          <p:nvPr/>
        </p:nvSpPr>
        <p:spPr>
          <a:xfrm>
            <a:off x="2632925" y="424250"/>
            <a:ext cx="4610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Results &amp; Insights </a:t>
            </a:r>
            <a:endParaRPr sz="700"/>
          </a:p>
        </p:txBody>
      </p:sp>
      <p:pic>
        <p:nvPicPr>
          <p:cNvPr id="361" name="Google Shape;361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0238" y="1053062"/>
            <a:ext cx="6863518" cy="3860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3"/>
          <p:cNvSpPr txBox="1"/>
          <p:nvPr/>
        </p:nvSpPr>
        <p:spPr>
          <a:xfrm>
            <a:off x="2632925" y="424250"/>
            <a:ext cx="4610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Results &amp; Insights </a:t>
            </a:r>
            <a:endParaRPr sz="700"/>
          </a:p>
        </p:txBody>
      </p:sp>
      <p:pic>
        <p:nvPicPr>
          <p:cNvPr id="367" name="Google Shape;36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6313" y="1130750"/>
            <a:ext cx="6851363" cy="3860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44"/>
          <p:cNvSpPr txBox="1"/>
          <p:nvPr/>
        </p:nvSpPr>
        <p:spPr>
          <a:xfrm>
            <a:off x="2632925" y="424250"/>
            <a:ext cx="46101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Results &amp; Insights </a:t>
            </a:r>
            <a:endParaRPr sz="700"/>
          </a:p>
        </p:txBody>
      </p:sp>
      <p:pic>
        <p:nvPicPr>
          <p:cNvPr id="373" name="Google Shape;373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41588" y="1185900"/>
            <a:ext cx="6860813" cy="3860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p45"/>
          <p:cNvSpPr txBox="1"/>
          <p:nvPr/>
        </p:nvSpPr>
        <p:spPr>
          <a:xfrm>
            <a:off x="2632925" y="424250"/>
            <a:ext cx="46101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800">
                <a:solidFill>
                  <a:schemeClr val="lt1"/>
                </a:solidFill>
              </a:rPr>
              <a:t>Economical</a:t>
            </a:r>
            <a:r>
              <a:rPr b="1" i="1" lang="en" sz="2800">
                <a:solidFill>
                  <a:schemeClr val="lt1"/>
                </a:solidFill>
              </a:rPr>
              <a:t> Impact</a:t>
            </a:r>
            <a:endParaRPr b="1" i="1" sz="2800"/>
          </a:p>
        </p:txBody>
      </p:sp>
      <p:pic>
        <p:nvPicPr>
          <p:cNvPr id="379" name="Google Shape;37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4875" y="965725"/>
            <a:ext cx="7920484" cy="3937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46"/>
          <p:cNvSpPr txBox="1"/>
          <p:nvPr/>
        </p:nvSpPr>
        <p:spPr>
          <a:xfrm>
            <a:off x="632750" y="924300"/>
            <a:ext cx="46101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30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Conclusion </a:t>
            </a:r>
            <a:endParaRPr i="1" sz="3000"/>
          </a:p>
        </p:txBody>
      </p:sp>
      <p:cxnSp>
        <p:nvCxnSpPr>
          <p:cNvPr id="385" name="Google Shape;385;p46"/>
          <p:cNvCxnSpPr/>
          <p:nvPr/>
        </p:nvCxnSpPr>
        <p:spPr>
          <a:xfrm flipH="1">
            <a:off x="1375885" y="1613384"/>
            <a:ext cx="7800" cy="21585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86" name="Google Shape;386;p46"/>
          <p:cNvSpPr txBox="1"/>
          <p:nvPr/>
        </p:nvSpPr>
        <p:spPr>
          <a:xfrm>
            <a:off x="1480075" y="1744775"/>
            <a:ext cx="6679500" cy="189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dbt + Snowflake makes the ELT process more </a:t>
            </a:r>
            <a:r>
              <a:rPr b="1" lang="en" sz="1300">
                <a:solidFill>
                  <a:schemeClr val="lt1"/>
                </a:solidFill>
              </a:rPr>
              <a:t>scalable, modular, and trusted</a:t>
            </a:r>
            <a:r>
              <a:rPr lang="en" sz="1300">
                <a:solidFill>
                  <a:schemeClr val="lt1"/>
                </a:solidFill>
              </a:rPr>
              <a:t>.</a:t>
            </a:r>
            <a:br>
              <a:rPr lang="en" sz="1300">
                <a:solidFill>
                  <a:schemeClr val="lt1"/>
                </a:solidFill>
              </a:rPr>
            </a:b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Transformations become </a:t>
            </a:r>
            <a:r>
              <a:rPr b="1" lang="en" sz="1300">
                <a:solidFill>
                  <a:schemeClr val="lt1"/>
                </a:solidFill>
              </a:rPr>
              <a:t>version-controlled</a:t>
            </a:r>
            <a:r>
              <a:rPr lang="en" sz="1300">
                <a:solidFill>
                  <a:schemeClr val="lt1"/>
                </a:solidFill>
              </a:rPr>
              <a:t> and </a:t>
            </a:r>
            <a:r>
              <a:rPr b="1" lang="en" sz="1300">
                <a:solidFill>
                  <a:schemeClr val="lt1"/>
                </a:solidFill>
              </a:rPr>
              <a:t>testable</a:t>
            </a:r>
            <a:r>
              <a:rPr lang="en" sz="1300">
                <a:solidFill>
                  <a:schemeClr val="lt1"/>
                </a:solidFill>
              </a:rPr>
              <a:t>.</a:t>
            </a:r>
            <a:br>
              <a:rPr lang="en" sz="1300">
                <a:solidFill>
                  <a:schemeClr val="lt1"/>
                </a:solidFill>
              </a:rPr>
            </a:b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Data mart enables </a:t>
            </a:r>
            <a:r>
              <a:rPr b="1" lang="en" sz="1300">
                <a:solidFill>
                  <a:schemeClr val="lt1"/>
                </a:solidFill>
              </a:rPr>
              <a:t>fast analytics and business reporting</a:t>
            </a:r>
            <a:r>
              <a:rPr lang="en" sz="1300">
                <a:solidFill>
                  <a:schemeClr val="lt1"/>
                </a:solidFill>
              </a:rPr>
              <a:t>.</a:t>
            </a:r>
            <a:br>
              <a:rPr lang="en" sz="1300">
                <a:solidFill>
                  <a:schemeClr val="lt1"/>
                </a:solidFill>
              </a:rPr>
            </a:b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The approach is reusable across any data team.</a:t>
            </a:r>
            <a:br>
              <a:rPr lang="en" sz="1300">
                <a:solidFill>
                  <a:schemeClr val="lt1"/>
                </a:solidFill>
              </a:rPr>
            </a:br>
            <a:endParaRPr sz="13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</a:endParaRPr>
          </a:p>
        </p:txBody>
      </p:sp>
      <p:sp>
        <p:nvSpPr>
          <p:cNvPr id="387" name="Google Shape;387;p46"/>
          <p:cNvSpPr txBox="1"/>
          <p:nvPr/>
        </p:nvSpPr>
        <p:spPr>
          <a:xfrm>
            <a:off x="3618700" y="3341675"/>
            <a:ext cx="2096100" cy="63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200" u="sng">
                <a:solidFill>
                  <a:schemeClr val="lt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Historic Egypt</a:t>
            </a:r>
            <a:r>
              <a:rPr b="1" i="1" lang="en" sz="27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b="1" i="1" sz="27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30"/>
          <p:cNvSpPr/>
          <p:nvPr/>
        </p:nvSpPr>
        <p:spPr>
          <a:xfrm>
            <a:off x="1507867" y="2923683"/>
            <a:ext cx="45339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rgbClr val="00B3E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30"/>
          <p:cNvSpPr/>
          <p:nvPr/>
        </p:nvSpPr>
        <p:spPr>
          <a:xfrm>
            <a:off x="1507866" y="3200634"/>
            <a:ext cx="1178400" cy="242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B3E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30"/>
          <p:cNvSpPr txBox="1"/>
          <p:nvPr/>
        </p:nvSpPr>
        <p:spPr>
          <a:xfrm>
            <a:off x="3158082" y="657397"/>
            <a:ext cx="37131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22850" lIns="45725" spcFirstLastPara="1" rIns="45725" wrap="square" tIns="2285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100">
                <a:solidFill>
                  <a:srgbClr val="00B3E3"/>
                </a:solidFill>
                <a:latin typeface="Calibri"/>
                <a:ea typeface="Calibri"/>
                <a:cs typeface="Calibri"/>
                <a:sym typeface="Calibri"/>
              </a:rPr>
              <a:t>What do you think?!!</a:t>
            </a:r>
            <a:endParaRPr b="1" i="1"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55" name="Google Shape;155;p30" title="WhatsApp Video 2025-11-27 at 01.52.27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85525" y="1228713"/>
            <a:ext cx="5836000" cy="328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1"/>
          <p:cNvSpPr/>
          <p:nvPr/>
        </p:nvSpPr>
        <p:spPr>
          <a:xfrm>
            <a:off x="1277541" y="696721"/>
            <a:ext cx="3716775" cy="384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2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Agenda</a:t>
            </a:r>
            <a:endParaRPr b="1" i="1" sz="25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62" name="Google Shape;162;p31"/>
          <p:cNvGrpSpPr/>
          <p:nvPr/>
        </p:nvGrpSpPr>
        <p:grpSpPr>
          <a:xfrm>
            <a:off x="1409700" y="1860415"/>
            <a:ext cx="4276710" cy="208592"/>
            <a:chOff x="571500" y="2336175"/>
            <a:chExt cx="5702280" cy="278122"/>
          </a:xfrm>
        </p:grpSpPr>
        <p:sp>
          <p:nvSpPr>
            <p:cNvPr id="163" name="Google Shape;163;p31"/>
            <p:cNvSpPr/>
            <p:nvPr/>
          </p:nvSpPr>
          <p:spPr>
            <a:xfrm>
              <a:off x="754380" y="2337298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Team</a:t>
              </a:r>
              <a:endParaRPr b="1" sz="14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4" name="Google Shape;164;p31"/>
            <p:cNvSpPr/>
            <p:nvPr/>
          </p:nvSpPr>
          <p:spPr>
            <a:xfrm>
              <a:off x="571500" y="2336175"/>
              <a:ext cx="36000" cy="252000"/>
            </a:xfrm>
            <a:prstGeom prst="rect">
              <a:avLst/>
            </a:prstGeom>
            <a:solidFill>
              <a:srgbClr val="193EB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5" name="Google Shape;165;p31"/>
          <p:cNvGrpSpPr/>
          <p:nvPr/>
        </p:nvGrpSpPr>
        <p:grpSpPr>
          <a:xfrm>
            <a:off x="1409700" y="2152220"/>
            <a:ext cx="4276710" cy="208592"/>
            <a:chOff x="571500" y="3764860"/>
            <a:chExt cx="5702280" cy="278123"/>
          </a:xfrm>
        </p:grpSpPr>
        <p:sp>
          <p:nvSpPr>
            <p:cNvPr id="166" name="Google Shape;166;p31"/>
            <p:cNvSpPr/>
            <p:nvPr/>
          </p:nvSpPr>
          <p:spPr>
            <a:xfrm>
              <a:off x="754380" y="3765984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Introduction</a:t>
              </a:r>
              <a:endParaRPr sz="700"/>
            </a:p>
          </p:txBody>
        </p:sp>
        <p:sp>
          <p:nvSpPr>
            <p:cNvPr id="167" name="Google Shape;167;p31"/>
            <p:cNvSpPr/>
            <p:nvPr/>
          </p:nvSpPr>
          <p:spPr>
            <a:xfrm>
              <a:off x="571500" y="3764860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8" name="Google Shape;168;p31"/>
          <p:cNvGrpSpPr/>
          <p:nvPr/>
        </p:nvGrpSpPr>
        <p:grpSpPr>
          <a:xfrm>
            <a:off x="1409700" y="2419347"/>
            <a:ext cx="4276710" cy="208592"/>
            <a:chOff x="571500" y="3764860"/>
            <a:chExt cx="5702280" cy="278123"/>
          </a:xfrm>
        </p:grpSpPr>
        <p:sp>
          <p:nvSpPr>
            <p:cNvPr id="169" name="Google Shape;169;p31"/>
            <p:cNvSpPr/>
            <p:nvPr/>
          </p:nvSpPr>
          <p:spPr>
            <a:xfrm>
              <a:off x="754380" y="3765984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Problem Statement</a:t>
              </a:r>
              <a:endParaRPr sz="1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31"/>
            <p:cNvSpPr/>
            <p:nvPr/>
          </p:nvSpPr>
          <p:spPr>
            <a:xfrm>
              <a:off x="571500" y="3764860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1" name="Google Shape;171;p31"/>
          <p:cNvGrpSpPr/>
          <p:nvPr/>
        </p:nvGrpSpPr>
        <p:grpSpPr>
          <a:xfrm>
            <a:off x="1409700" y="2686045"/>
            <a:ext cx="4276710" cy="208583"/>
            <a:chOff x="571500" y="5165783"/>
            <a:chExt cx="5702280" cy="278111"/>
          </a:xfrm>
        </p:grpSpPr>
        <p:sp>
          <p:nvSpPr>
            <p:cNvPr id="172" name="Google Shape;172;p31"/>
            <p:cNvSpPr/>
            <p:nvPr/>
          </p:nvSpPr>
          <p:spPr>
            <a:xfrm>
              <a:off x="754380" y="5166895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Methodology</a:t>
              </a:r>
              <a:endParaRPr sz="1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31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4" name="Google Shape;174;p31"/>
          <p:cNvGrpSpPr/>
          <p:nvPr/>
        </p:nvGrpSpPr>
        <p:grpSpPr>
          <a:xfrm>
            <a:off x="1409700" y="3345758"/>
            <a:ext cx="4276710" cy="208593"/>
            <a:chOff x="571500" y="5165783"/>
            <a:chExt cx="5702280" cy="278124"/>
          </a:xfrm>
        </p:grpSpPr>
        <p:sp>
          <p:nvSpPr>
            <p:cNvPr id="175" name="Google Shape;175;p31"/>
            <p:cNvSpPr/>
            <p:nvPr/>
          </p:nvSpPr>
          <p:spPr>
            <a:xfrm>
              <a:off x="754380" y="5166909"/>
              <a:ext cx="5519400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Calibri"/>
                  <a:ea typeface="Calibri"/>
                  <a:cs typeface="Calibri"/>
                  <a:sym typeface="Calibri"/>
                </a:rPr>
                <a:t>Results and Insights</a:t>
              </a:r>
              <a:endParaRPr sz="700"/>
            </a:p>
          </p:txBody>
        </p:sp>
        <p:sp>
          <p:nvSpPr>
            <p:cNvPr id="176" name="Google Shape;176;p31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77" name="Google Shape;177;p31"/>
          <p:cNvGrpSpPr/>
          <p:nvPr/>
        </p:nvGrpSpPr>
        <p:grpSpPr>
          <a:xfrm>
            <a:off x="1409700" y="3641823"/>
            <a:ext cx="4276710" cy="208592"/>
            <a:chOff x="571500" y="5165783"/>
            <a:chExt cx="5702280" cy="278122"/>
          </a:xfrm>
        </p:grpSpPr>
        <p:sp>
          <p:nvSpPr>
            <p:cNvPr id="178" name="Google Shape;178;p31"/>
            <p:cNvSpPr/>
            <p:nvPr/>
          </p:nvSpPr>
          <p:spPr>
            <a:xfrm>
              <a:off x="754380" y="5166906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Conclusion</a:t>
              </a:r>
              <a:endParaRPr sz="1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31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0" name="Google Shape;180;p31"/>
          <p:cNvGrpSpPr/>
          <p:nvPr/>
        </p:nvGrpSpPr>
        <p:grpSpPr>
          <a:xfrm>
            <a:off x="1409700" y="3939580"/>
            <a:ext cx="4276710" cy="208592"/>
            <a:chOff x="571500" y="5165783"/>
            <a:chExt cx="5702280" cy="278123"/>
          </a:xfrm>
        </p:grpSpPr>
        <p:sp>
          <p:nvSpPr>
            <p:cNvPr id="181" name="Google Shape;181;p31"/>
            <p:cNvSpPr/>
            <p:nvPr/>
          </p:nvSpPr>
          <p:spPr>
            <a:xfrm>
              <a:off x="754380" y="5166907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Q&amp;A</a:t>
              </a:r>
              <a:endParaRPr sz="14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31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3" name="Google Shape;183;p31"/>
          <p:cNvGrpSpPr/>
          <p:nvPr/>
        </p:nvGrpSpPr>
        <p:grpSpPr>
          <a:xfrm>
            <a:off x="1409700" y="3028950"/>
            <a:ext cx="4276710" cy="208593"/>
            <a:chOff x="571500" y="5165783"/>
            <a:chExt cx="5702280" cy="278124"/>
          </a:xfrm>
        </p:grpSpPr>
        <p:sp>
          <p:nvSpPr>
            <p:cNvPr id="184" name="Google Shape;184;p31"/>
            <p:cNvSpPr/>
            <p:nvPr/>
          </p:nvSpPr>
          <p:spPr>
            <a:xfrm>
              <a:off x="754380" y="5166908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Key Tasks</a:t>
              </a:r>
              <a:endParaRPr sz="700"/>
            </a:p>
          </p:txBody>
        </p:sp>
        <p:sp>
          <p:nvSpPr>
            <p:cNvPr id="185" name="Google Shape;185;p31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2"/>
          <p:cNvSpPr/>
          <p:nvPr/>
        </p:nvSpPr>
        <p:spPr>
          <a:xfrm>
            <a:off x="852799" y="794757"/>
            <a:ext cx="5256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300">
                <a:solidFill>
                  <a:schemeClr val="lt1"/>
                </a:solidFill>
              </a:rPr>
              <a:t>Team</a:t>
            </a:r>
            <a:endParaRPr i="1" sz="1400">
              <a:solidFill>
                <a:schemeClr val="dk1"/>
              </a:solidFill>
            </a:endParaRPr>
          </a:p>
        </p:txBody>
      </p:sp>
      <p:cxnSp>
        <p:nvCxnSpPr>
          <p:cNvPr id="192" name="Google Shape;192;p32"/>
          <p:cNvCxnSpPr/>
          <p:nvPr/>
        </p:nvCxnSpPr>
        <p:spPr>
          <a:xfrm flipH="1">
            <a:off x="1342935" y="1403309"/>
            <a:ext cx="7800" cy="215850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3" name="Google Shape;193;p32"/>
          <p:cNvSpPr txBox="1"/>
          <p:nvPr/>
        </p:nvSpPr>
        <p:spPr>
          <a:xfrm>
            <a:off x="1464175" y="1475150"/>
            <a:ext cx="6805500" cy="20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Sherin Mohamed Kamal (Pipeline Engineer)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Esraa Ahmed Khalil (DataOps/Orchestration Lead)</a:t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lt1"/>
                </a:solidFill>
              </a:rPr>
              <a:t>Mariam El-Habashi </a:t>
            </a:r>
            <a:r>
              <a:rPr lang="en" sz="16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 (Data Architect) </a:t>
            </a:r>
            <a:endParaRPr sz="16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3"/>
          <p:cNvSpPr/>
          <p:nvPr/>
        </p:nvSpPr>
        <p:spPr>
          <a:xfrm>
            <a:off x="1277541" y="696721"/>
            <a:ext cx="3716775" cy="384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Agenda</a:t>
            </a:r>
            <a:endParaRPr b="1" sz="2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00" name="Google Shape;200;p33"/>
          <p:cNvGrpSpPr/>
          <p:nvPr/>
        </p:nvGrpSpPr>
        <p:grpSpPr>
          <a:xfrm>
            <a:off x="1419413" y="1860415"/>
            <a:ext cx="4276710" cy="208592"/>
            <a:chOff x="571500" y="2336175"/>
            <a:chExt cx="5702280" cy="278122"/>
          </a:xfrm>
        </p:grpSpPr>
        <p:sp>
          <p:nvSpPr>
            <p:cNvPr id="201" name="Google Shape;201;p33"/>
            <p:cNvSpPr/>
            <p:nvPr/>
          </p:nvSpPr>
          <p:spPr>
            <a:xfrm>
              <a:off x="754380" y="2337298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Calibri"/>
                  <a:ea typeface="Calibri"/>
                  <a:cs typeface="Calibri"/>
                  <a:sym typeface="Calibri"/>
                </a:rPr>
                <a:t>Team</a:t>
              </a:r>
              <a:endParaRPr sz="14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33"/>
            <p:cNvSpPr/>
            <p:nvPr/>
          </p:nvSpPr>
          <p:spPr>
            <a:xfrm>
              <a:off x="571500" y="2336175"/>
              <a:ext cx="36000" cy="252000"/>
            </a:xfrm>
            <a:prstGeom prst="rect">
              <a:avLst/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3" name="Google Shape;203;p33"/>
          <p:cNvGrpSpPr/>
          <p:nvPr/>
        </p:nvGrpSpPr>
        <p:grpSpPr>
          <a:xfrm>
            <a:off x="1419413" y="2152224"/>
            <a:ext cx="4276710" cy="208592"/>
            <a:chOff x="571500" y="3764860"/>
            <a:chExt cx="5702280" cy="278123"/>
          </a:xfrm>
        </p:grpSpPr>
        <p:sp>
          <p:nvSpPr>
            <p:cNvPr id="204" name="Google Shape;204;p33"/>
            <p:cNvSpPr/>
            <p:nvPr/>
          </p:nvSpPr>
          <p:spPr>
            <a:xfrm>
              <a:off x="754380" y="3765984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Introduction</a:t>
              </a:r>
              <a:endParaRPr sz="700"/>
            </a:p>
          </p:txBody>
        </p:sp>
        <p:sp>
          <p:nvSpPr>
            <p:cNvPr id="205" name="Google Shape;205;p33"/>
            <p:cNvSpPr/>
            <p:nvPr/>
          </p:nvSpPr>
          <p:spPr>
            <a:xfrm>
              <a:off x="571500" y="3764860"/>
              <a:ext cx="36000" cy="2520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6" name="Google Shape;206;p33"/>
          <p:cNvGrpSpPr/>
          <p:nvPr/>
        </p:nvGrpSpPr>
        <p:grpSpPr>
          <a:xfrm>
            <a:off x="1419413" y="2422047"/>
            <a:ext cx="4276710" cy="208592"/>
            <a:chOff x="571500" y="3764860"/>
            <a:chExt cx="5702280" cy="278123"/>
          </a:xfrm>
        </p:grpSpPr>
        <p:sp>
          <p:nvSpPr>
            <p:cNvPr id="207" name="Google Shape;207;p33"/>
            <p:cNvSpPr/>
            <p:nvPr/>
          </p:nvSpPr>
          <p:spPr>
            <a:xfrm>
              <a:off x="754380" y="3765984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Problem Statement</a:t>
              </a:r>
              <a:endParaRPr sz="1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33"/>
            <p:cNvSpPr/>
            <p:nvPr/>
          </p:nvSpPr>
          <p:spPr>
            <a:xfrm>
              <a:off x="571500" y="3764860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09" name="Google Shape;209;p33"/>
          <p:cNvGrpSpPr/>
          <p:nvPr/>
        </p:nvGrpSpPr>
        <p:grpSpPr>
          <a:xfrm>
            <a:off x="1409700" y="2724150"/>
            <a:ext cx="4276710" cy="208583"/>
            <a:chOff x="571500" y="5165783"/>
            <a:chExt cx="5702280" cy="278111"/>
          </a:xfrm>
        </p:grpSpPr>
        <p:sp>
          <p:nvSpPr>
            <p:cNvPr id="210" name="Google Shape;210;p33"/>
            <p:cNvSpPr/>
            <p:nvPr/>
          </p:nvSpPr>
          <p:spPr>
            <a:xfrm>
              <a:off x="754380" y="5166895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Methodology</a:t>
              </a:r>
              <a:endParaRPr sz="1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33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2" name="Google Shape;212;p33"/>
          <p:cNvGrpSpPr/>
          <p:nvPr/>
        </p:nvGrpSpPr>
        <p:grpSpPr>
          <a:xfrm>
            <a:off x="1419413" y="3345758"/>
            <a:ext cx="4276710" cy="208593"/>
            <a:chOff x="571500" y="5165783"/>
            <a:chExt cx="5702280" cy="278124"/>
          </a:xfrm>
        </p:grpSpPr>
        <p:sp>
          <p:nvSpPr>
            <p:cNvPr id="213" name="Google Shape;213;p33"/>
            <p:cNvSpPr/>
            <p:nvPr/>
          </p:nvSpPr>
          <p:spPr>
            <a:xfrm>
              <a:off x="754380" y="5166909"/>
              <a:ext cx="5519400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Calibri"/>
                  <a:ea typeface="Calibri"/>
                  <a:cs typeface="Calibri"/>
                  <a:sym typeface="Calibri"/>
                </a:rPr>
                <a:t>Results and Insights</a:t>
              </a:r>
              <a:endParaRPr sz="700"/>
            </a:p>
          </p:txBody>
        </p:sp>
        <p:sp>
          <p:nvSpPr>
            <p:cNvPr id="214" name="Google Shape;214;p33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5" name="Google Shape;215;p33"/>
          <p:cNvGrpSpPr/>
          <p:nvPr/>
        </p:nvGrpSpPr>
        <p:grpSpPr>
          <a:xfrm>
            <a:off x="1419413" y="3641823"/>
            <a:ext cx="4276710" cy="208592"/>
            <a:chOff x="571500" y="5165783"/>
            <a:chExt cx="5702280" cy="278122"/>
          </a:xfrm>
        </p:grpSpPr>
        <p:sp>
          <p:nvSpPr>
            <p:cNvPr id="216" name="Google Shape;216;p33"/>
            <p:cNvSpPr/>
            <p:nvPr/>
          </p:nvSpPr>
          <p:spPr>
            <a:xfrm>
              <a:off x="754380" y="5166906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Conclusion</a:t>
              </a:r>
              <a:endParaRPr sz="1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33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18" name="Google Shape;218;p33"/>
          <p:cNvGrpSpPr/>
          <p:nvPr/>
        </p:nvGrpSpPr>
        <p:grpSpPr>
          <a:xfrm>
            <a:off x="1419413" y="3939585"/>
            <a:ext cx="4276710" cy="208592"/>
            <a:chOff x="571500" y="5165783"/>
            <a:chExt cx="5702280" cy="278123"/>
          </a:xfrm>
        </p:grpSpPr>
        <p:sp>
          <p:nvSpPr>
            <p:cNvPr id="219" name="Google Shape;219;p33"/>
            <p:cNvSpPr/>
            <p:nvPr/>
          </p:nvSpPr>
          <p:spPr>
            <a:xfrm>
              <a:off x="754380" y="5166907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Q&amp;A</a:t>
              </a:r>
              <a:endParaRPr sz="14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33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21" name="Google Shape;221;p33"/>
          <p:cNvGrpSpPr/>
          <p:nvPr/>
        </p:nvGrpSpPr>
        <p:grpSpPr>
          <a:xfrm>
            <a:off x="1409700" y="3067050"/>
            <a:ext cx="4276710" cy="208593"/>
            <a:chOff x="571500" y="5165783"/>
            <a:chExt cx="5702280" cy="278124"/>
          </a:xfrm>
        </p:grpSpPr>
        <p:sp>
          <p:nvSpPr>
            <p:cNvPr id="222" name="Google Shape;222;p33"/>
            <p:cNvSpPr/>
            <p:nvPr/>
          </p:nvSpPr>
          <p:spPr>
            <a:xfrm>
              <a:off x="754380" y="5166908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Key Tasks</a:t>
              </a:r>
              <a:endParaRPr sz="700"/>
            </a:p>
          </p:txBody>
        </p:sp>
        <p:sp>
          <p:nvSpPr>
            <p:cNvPr id="223" name="Google Shape;223;p33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4"/>
          <p:cNvSpPr/>
          <p:nvPr/>
        </p:nvSpPr>
        <p:spPr>
          <a:xfrm>
            <a:off x="556049" y="591432"/>
            <a:ext cx="5256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300">
                <a:solidFill>
                  <a:schemeClr val="lt1"/>
                </a:solidFill>
              </a:rPr>
              <a:t>Introduction</a:t>
            </a:r>
            <a:endParaRPr i="1" sz="1400">
              <a:solidFill>
                <a:schemeClr val="dk1"/>
              </a:solidFill>
            </a:endParaRPr>
          </a:p>
        </p:txBody>
      </p:sp>
      <p:cxnSp>
        <p:nvCxnSpPr>
          <p:cNvPr id="230" name="Google Shape;230;p34"/>
          <p:cNvCxnSpPr/>
          <p:nvPr/>
        </p:nvCxnSpPr>
        <p:spPr>
          <a:xfrm flipH="1">
            <a:off x="1342860" y="1403309"/>
            <a:ext cx="7875" cy="2158425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31" name="Google Shape;231;p34"/>
          <p:cNvSpPr txBox="1"/>
          <p:nvPr/>
        </p:nvSpPr>
        <p:spPr>
          <a:xfrm>
            <a:off x="1458675" y="1522500"/>
            <a:ext cx="6805500" cy="1785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lt1"/>
                </a:solidFill>
              </a:rPr>
              <a:t>Why Tourism Analytics?</a:t>
            </a:r>
            <a:endParaRPr b="1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One of Egypt’s most important economic sectors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Historical sites receive thousands of daily visitors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Managing congestion is difficult without real-time data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No unified system for understanding patterns or predicting crowding</a:t>
            </a:r>
            <a:br>
              <a:rPr lang="en" sz="1300">
                <a:solidFill>
                  <a:schemeClr val="lt1"/>
                </a:solidFill>
              </a:rPr>
            </a:br>
            <a:endParaRPr sz="13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lt1"/>
                </a:solidFill>
              </a:rPr>
              <a:t>Project Goal:</a:t>
            </a:r>
            <a:br>
              <a:rPr b="1" lang="en" sz="1300">
                <a:solidFill>
                  <a:schemeClr val="lt1"/>
                </a:solidFill>
              </a:rPr>
            </a:br>
            <a:r>
              <a:rPr lang="en" sz="1300">
                <a:solidFill>
                  <a:schemeClr val="lt1"/>
                </a:solidFill>
              </a:rPr>
              <a:t> Build a </a:t>
            </a:r>
            <a:r>
              <a:rPr b="1" lang="en" sz="1300">
                <a:solidFill>
                  <a:schemeClr val="lt1"/>
                </a:solidFill>
              </a:rPr>
              <a:t>complete Big Data pipeline</a:t>
            </a:r>
            <a:r>
              <a:rPr lang="en" sz="1300">
                <a:solidFill>
                  <a:schemeClr val="lt1"/>
                </a:solidFill>
              </a:rPr>
              <a:t> to collect, store, and process tourism data for real-time and historical crowd insights.</a:t>
            </a:r>
            <a:endParaRPr sz="1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</a:endParaRPr>
          </a:p>
        </p:txBody>
      </p:sp>
      <p:pic>
        <p:nvPicPr>
          <p:cNvPr id="232" name="Google Shape;232;p34"/>
          <p:cNvPicPr preferRelativeResize="0"/>
          <p:nvPr/>
        </p:nvPicPr>
        <p:blipFill rotWithShape="1">
          <a:blip r:embed="rId3">
            <a:alphaModFix/>
          </a:blip>
          <a:srcRect b="15222" l="19472" r="8909" t="6914"/>
          <a:stretch/>
        </p:blipFill>
        <p:spPr>
          <a:xfrm>
            <a:off x="7301750" y="1522500"/>
            <a:ext cx="1148500" cy="1318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35"/>
          <p:cNvSpPr/>
          <p:nvPr/>
        </p:nvSpPr>
        <p:spPr>
          <a:xfrm>
            <a:off x="1277541" y="696721"/>
            <a:ext cx="3716775" cy="384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Agenda</a:t>
            </a:r>
            <a:endParaRPr b="1" sz="2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39" name="Google Shape;239;p35"/>
          <p:cNvGrpSpPr/>
          <p:nvPr/>
        </p:nvGrpSpPr>
        <p:grpSpPr>
          <a:xfrm>
            <a:off x="1419413" y="1860415"/>
            <a:ext cx="4276710" cy="208592"/>
            <a:chOff x="571500" y="2336175"/>
            <a:chExt cx="5702280" cy="278122"/>
          </a:xfrm>
        </p:grpSpPr>
        <p:sp>
          <p:nvSpPr>
            <p:cNvPr id="240" name="Google Shape;240;p35"/>
            <p:cNvSpPr/>
            <p:nvPr/>
          </p:nvSpPr>
          <p:spPr>
            <a:xfrm>
              <a:off x="754380" y="2337298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Team</a:t>
              </a:r>
              <a:endParaRPr sz="14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35"/>
            <p:cNvSpPr/>
            <p:nvPr/>
          </p:nvSpPr>
          <p:spPr>
            <a:xfrm>
              <a:off x="571500" y="2336175"/>
              <a:ext cx="36000" cy="252000"/>
            </a:xfrm>
            <a:prstGeom prst="rect">
              <a:avLst/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2" name="Google Shape;242;p35"/>
          <p:cNvGrpSpPr/>
          <p:nvPr/>
        </p:nvGrpSpPr>
        <p:grpSpPr>
          <a:xfrm>
            <a:off x="1419413" y="2152224"/>
            <a:ext cx="4276710" cy="208592"/>
            <a:chOff x="571500" y="3764860"/>
            <a:chExt cx="5702280" cy="278123"/>
          </a:xfrm>
        </p:grpSpPr>
        <p:sp>
          <p:nvSpPr>
            <p:cNvPr id="243" name="Google Shape;243;p35"/>
            <p:cNvSpPr/>
            <p:nvPr/>
          </p:nvSpPr>
          <p:spPr>
            <a:xfrm>
              <a:off x="754380" y="3765984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Introduction</a:t>
              </a:r>
              <a:endParaRPr sz="700"/>
            </a:p>
          </p:txBody>
        </p:sp>
        <p:sp>
          <p:nvSpPr>
            <p:cNvPr id="244" name="Google Shape;244;p35"/>
            <p:cNvSpPr/>
            <p:nvPr/>
          </p:nvSpPr>
          <p:spPr>
            <a:xfrm>
              <a:off x="571500" y="3764860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5" name="Google Shape;245;p35"/>
          <p:cNvGrpSpPr/>
          <p:nvPr/>
        </p:nvGrpSpPr>
        <p:grpSpPr>
          <a:xfrm>
            <a:off x="1419413" y="2422047"/>
            <a:ext cx="4276710" cy="208592"/>
            <a:chOff x="571500" y="3764860"/>
            <a:chExt cx="5702280" cy="278123"/>
          </a:xfrm>
        </p:grpSpPr>
        <p:sp>
          <p:nvSpPr>
            <p:cNvPr id="246" name="Google Shape;246;p35"/>
            <p:cNvSpPr/>
            <p:nvPr/>
          </p:nvSpPr>
          <p:spPr>
            <a:xfrm>
              <a:off x="754380" y="3765984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Problem Statement</a:t>
              </a:r>
              <a:endParaRPr b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35"/>
            <p:cNvSpPr/>
            <p:nvPr/>
          </p:nvSpPr>
          <p:spPr>
            <a:xfrm>
              <a:off x="571500" y="3764860"/>
              <a:ext cx="36000" cy="252000"/>
            </a:xfrm>
            <a:prstGeom prst="rect">
              <a:avLst/>
            </a:prstGeom>
            <a:solidFill>
              <a:srgbClr val="193EB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48" name="Google Shape;248;p35"/>
          <p:cNvGrpSpPr/>
          <p:nvPr/>
        </p:nvGrpSpPr>
        <p:grpSpPr>
          <a:xfrm>
            <a:off x="1419413" y="3030432"/>
            <a:ext cx="4276710" cy="208583"/>
            <a:chOff x="571500" y="5165783"/>
            <a:chExt cx="5702280" cy="278111"/>
          </a:xfrm>
        </p:grpSpPr>
        <p:sp>
          <p:nvSpPr>
            <p:cNvPr id="249" name="Google Shape;249;p35"/>
            <p:cNvSpPr/>
            <p:nvPr/>
          </p:nvSpPr>
          <p:spPr>
            <a:xfrm>
              <a:off x="754380" y="5166895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Methodology</a:t>
              </a:r>
              <a:endParaRPr sz="1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35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1" name="Google Shape;251;p35"/>
          <p:cNvGrpSpPr/>
          <p:nvPr/>
        </p:nvGrpSpPr>
        <p:grpSpPr>
          <a:xfrm>
            <a:off x="1419413" y="3345758"/>
            <a:ext cx="4276710" cy="208593"/>
            <a:chOff x="571500" y="5165783"/>
            <a:chExt cx="5702280" cy="278124"/>
          </a:xfrm>
        </p:grpSpPr>
        <p:sp>
          <p:nvSpPr>
            <p:cNvPr id="252" name="Google Shape;252;p35"/>
            <p:cNvSpPr/>
            <p:nvPr/>
          </p:nvSpPr>
          <p:spPr>
            <a:xfrm>
              <a:off x="754380" y="5166909"/>
              <a:ext cx="5519400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Calibri"/>
                  <a:ea typeface="Calibri"/>
                  <a:cs typeface="Calibri"/>
                  <a:sym typeface="Calibri"/>
                </a:rPr>
                <a:t>Results and Insights</a:t>
              </a:r>
              <a:endParaRPr sz="700"/>
            </a:p>
          </p:txBody>
        </p:sp>
        <p:sp>
          <p:nvSpPr>
            <p:cNvPr id="253" name="Google Shape;253;p35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4" name="Google Shape;254;p35"/>
          <p:cNvGrpSpPr/>
          <p:nvPr/>
        </p:nvGrpSpPr>
        <p:grpSpPr>
          <a:xfrm>
            <a:off x="1419413" y="3641823"/>
            <a:ext cx="4276710" cy="208592"/>
            <a:chOff x="571500" y="5165783"/>
            <a:chExt cx="5702280" cy="278122"/>
          </a:xfrm>
        </p:grpSpPr>
        <p:sp>
          <p:nvSpPr>
            <p:cNvPr id="255" name="Google Shape;255;p35"/>
            <p:cNvSpPr/>
            <p:nvPr/>
          </p:nvSpPr>
          <p:spPr>
            <a:xfrm>
              <a:off x="754380" y="5166906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Conclusion</a:t>
              </a:r>
              <a:endParaRPr sz="1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35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57" name="Google Shape;257;p35"/>
          <p:cNvGrpSpPr/>
          <p:nvPr/>
        </p:nvGrpSpPr>
        <p:grpSpPr>
          <a:xfrm>
            <a:off x="1419413" y="3939585"/>
            <a:ext cx="4276710" cy="208592"/>
            <a:chOff x="571500" y="5165783"/>
            <a:chExt cx="5702280" cy="278123"/>
          </a:xfrm>
        </p:grpSpPr>
        <p:sp>
          <p:nvSpPr>
            <p:cNvPr id="258" name="Google Shape;258;p35"/>
            <p:cNvSpPr/>
            <p:nvPr/>
          </p:nvSpPr>
          <p:spPr>
            <a:xfrm>
              <a:off x="754380" y="5166907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Q&amp;A</a:t>
              </a:r>
              <a:endParaRPr sz="14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35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60" name="Google Shape;260;p35"/>
          <p:cNvGrpSpPr/>
          <p:nvPr/>
        </p:nvGrpSpPr>
        <p:grpSpPr>
          <a:xfrm>
            <a:off x="1419413" y="2702062"/>
            <a:ext cx="4276710" cy="208593"/>
            <a:chOff x="571500" y="5165783"/>
            <a:chExt cx="5702280" cy="278124"/>
          </a:xfrm>
        </p:grpSpPr>
        <p:sp>
          <p:nvSpPr>
            <p:cNvPr id="261" name="Google Shape;261;p35"/>
            <p:cNvSpPr/>
            <p:nvPr/>
          </p:nvSpPr>
          <p:spPr>
            <a:xfrm>
              <a:off x="754380" y="5166908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Key Tasks</a:t>
              </a:r>
              <a:endParaRPr sz="700"/>
            </a:p>
          </p:txBody>
        </p:sp>
        <p:sp>
          <p:nvSpPr>
            <p:cNvPr id="262" name="Google Shape;262;p35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6"/>
          <p:cNvSpPr/>
          <p:nvPr/>
        </p:nvSpPr>
        <p:spPr>
          <a:xfrm>
            <a:off x="468149" y="723307"/>
            <a:ext cx="52566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3100">
                <a:solidFill>
                  <a:schemeClr val="lt1"/>
                </a:solidFill>
              </a:rPr>
              <a:t>Problem Statement</a:t>
            </a:r>
            <a:endParaRPr i="1" sz="1200">
              <a:solidFill>
                <a:schemeClr val="dk1"/>
              </a:solidFill>
            </a:endParaRPr>
          </a:p>
        </p:txBody>
      </p:sp>
      <p:cxnSp>
        <p:nvCxnSpPr>
          <p:cNvPr id="269" name="Google Shape;269;p36"/>
          <p:cNvCxnSpPr/>
          <p:nvPr/>
        </p:nvCxnSpPr>
        <p:spPr>
          <a:xfrm flipH="1">
            <a:off x="1342860" y="1403309"/>
            <a:ext cx="7875" cy="2158425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0" name="Google Shape;270;p36"/>
          <p:cNvSpPr txBox="1"/>
          <p:nvPr/>
        </p:nvSpPr>
        <p:spPr>
          <a:xfrm>
            <a:off x="1471350" y="1473125"/>
            <a:ext cx="6940500" cy="208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300">
                <a:solidFill>
                  <a:schemeClr val="lt1"/>
                </a:solidFill>
              </a:rPr>
              <a:t>Challenges in touristic hotspots: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Unpredictable crowd spikes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Safety &amp; capacity issues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Manual or outdated monitoring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No integration of weather or holiday effects</a:t>
            </a:r>
            <a:endParaRPr sz="1300">
              <a:solidFill>
                <a:schemeClr val="lt1"/>
              </a:solidFill>
            </a:endParaRPr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lang="en" sz="1300">
                <a:solidFill>
                  <a:schemeClr val="lt1"/>
                </a:solidFill>
              </a:rPr>
              <a:t>No automated ingestion or continuous real-time visibility</a:t>
            </a:r>
            <a:br>
              <a:rPr lang="en" sz="1300">
                <a:solidFill>
                  <a:schemeClr val="lt1"/>
                </a:solidFill>
              </a:rPr>
            </a:br>
            <a:endParaRPr sz="1300">
              <a:solidFill>
                <a:schemeClr val="lt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lt1"/>
                </a:solidFill>
              </a:rPr>
              <a:t>We need:</a:t>
            </a:r>
            <a:br>
              <a:rPr b="1" lang="en" sz="1300">
                <a:solidFill>
                  <a:schemeClr val="lt1"/>
                </a:solidFill>
              </a:rPr>
            </a:br>
            <a:r>
              <a:rPr lang="en" sz="1300">
                <a:solidFill>
                  <a:schemeClr val="lt1"/>
                </a:solidFill>
              </a:rPr>
              <a:t> A fully automated data pipeline → </a:t>
            </a:r>
            <a:r>
              <a:rPr b="1" lang="en" sz="1300">
                <a:solidFill>
                  <a:schemeClr val="lt1"/>
                </a:solidFill>
              </a:rPr>
              <a:t>Source → Ingest → Store → Transform → Analyze</a:t>
            </a:r>
            <a:endParaRPr b="1" sz="13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7"/>
          <p:cNvSpPr/>
          <p:nvPr/>
        </p:nvSpPr>
        <p:spPr>
          <a:xfrm>
            <a:off x="1277541" y="696721"/>
            <a:ext cx="3716775" cy="38472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Agenda</a:t>
            </a:r>
            <a:endParaRPr b="1" sz="25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77" name="Google Shape;277;p37"/>
          <p:cNvGrpSpPr/>
          <p:nvPr/>
        </p:nvGrpSpPr>
        <p:grpSpPr>
          <a:xfrm>
            <a:off x="1419413" y="1860415"/>
            <a:ext cx="4276710" cy="208592"/>
            <a:chOff x="571500" y="2336175"/>
            <a:chExt cx="5702280" cy="278122"/>
          </a:xfrm>
        </p:grpSpPr>
        <p:sp>
          <p:nvSpPr>
            <p:cNvPr id="278" name="Google Shape;278;p37"/>
            <p:cNvSpPr/>
            <p:nvPr/>
          </p:nvSpPr>
          <p:spPr>
            <a:xfrm>
              <a:off x="754380" y="2337298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Team</a:t>
              </a:r>
              <a:endParaRPr sz="1400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37"/>
            <p:cNvSpPr/>
            <p:nvPr/>
          </p:nvSpPr>
          <p:spPr>
            <a:xfrm>
              <a:off x="571500" y="2336175"/>
              <a:ext cx="36000" cy="252000"/>
            </a:xfrm>
            <a:prstGeom prst="rect">
              <a:avLst/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0" name="Google Shape;280;p37"/>
          <p:cNvGrpSpPr/>
          <p:nvPr/>
        </p:nvGrpSpPr>
        <p:grpSpPr>
          <a:xfrm>
            <a:off x="1409700" y="2724150"/>
            <a:ext cx="4276710" cy="208583"/>
            <a:chOff x="571500" y="5165783"/>
            <a:chExt cx="5702280" cy="278111"/>
          </a:xfrm>
        </p:grpSpPr>
        <p:sp>
          <p:nvSpPr>
            <p:cNvPr id="281" name="Google Shape;281;p37"/>
            <p:cNvSpPr/>
            <p:nvPr/>
          </p:nvSpPr>
          <p:spPr>
            <a:xfrm>
              <a:off x="754380" y="5166895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sz="140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Methodology</a:t>
              </a:r>
              <a:endParaRPr b="1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37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193EB0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3" name="Google Shape;283;p37"/>
          <p:cNvGrpSpPr/>
          <p:nvPr/>
        </p:nvGrpSpPr>
        <p:grpSpPr>
          <a:xfrm>
            <a:off x="1419413" y="3345758"/>
            <a:ext cx="4276710" cy="208593"/>
            <a:chOff x="571500" y="5165783"/>
            <a:chExt cx="5702280" cy="278124"/>
          </a:xfrm>
        </p:grpSpPr>
        <p:sp>
          <p:nvSpPr>
            <p:cNvPr id="284" name="Google Shape;284;p37"/>
            <p:cNvSpPr/>
            <p:nvPr/>
          </p:nvSpPr>
          <p:spPr>
            <a:xfrm>
              <a:off x="754380" y="5166909"/>
              <a:ext cx="5519400" cy="27699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Calibri"/>
                  <a:ea typeface="Calibri"/>
                  <a:cs typeface="Calibri"/>
                  <a:sym typeface="Calibri"/>
                </a:rPr>
                <a:t>Results and Insights</a:t>
              </a:r>
              <a:endParaRPr sz="700"/>
            </a:p>
          </p:txBody>
        </p:sp>
        <p:sp>
          <p:nvSpPr>
            <p:cNvPr id="285" name="Google Shape;285;p37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6" name="Google Shape;286;p37"/>
          <p:cNvGrpSpPr/>
          <p:nvPr/>
        </p:nvGrpSpPr>
        <p:grpSpPr>
          <a:xfrm>
            <a:off x="1419413" y="3641823"/>
            <a:ext cx="4276710" cy="208592"/>
            <a:chOff x="571500" y="5165783"/>
            <a:chExt cx="5702280" cy="278122"/>
          </a:xfrm>
        </p:grpSpPr>
        <p:sp>
          <p:nvSpPr>
            <p:cNvPr id="287" name="Google Shape;287;p37"/>
            <p:cNvSpPr/>
            <p:nvPr/>
          </p:nvSpPr>
          <p:spPr>
            <a:xfrm>
              <a:off x="754380" y="5166906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Conclusion</a:t>
              </a:r>
              <a:endParaRPr sz="1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37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89" name="Google Shape;289;p37"/>
          <p:cNvGrpSpPr/>
          <p:nvPr/>
        </p:nvGrpSpPr>
        <p:grpSpPr>
          <a:xfrm>
            <a:off x="1419413" y="3939585"/>
            <a:ext cx="4276710" cy="208592"/>
            <a:chOff x="571500" y="5165783"/>
            <a:chExt cx="5702280" cy="278123"/>
          </a:xfrm>
        </p:grpSpPr>
        <p:sp>
          <p:nvSpPr>
            <p:cNvPr id="290" name="Google Shape;290;p37"/>
            <p:cNvSpPr/>
            <p:nvPr/>
          </p:nvSpPr>
          <p:spPr>
            <a:xfrm>
              <a:off x="754380" y="5166907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Q&amp;A</a:t>
              </a:r>
              <a:endParaRPr sz="14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37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2" name="Google Shape;292;p37"/>
          <p:cNvGrpSpPr/>
          <p:nvPr/>
        </p:nvGrpSpPr>
        <p:grpSpPr>
          <a:xfrm>
            <a:off x="1419413" y="2152224"/>
            <a:ext cx="4276710" cy="208592"/>
            <a:chOff x="571500" y="3764860"/>
            <a:chExt cx="5702280" cy="278123"/>
          </a:xfrm>
        </p:grpSpPr>
        <p:sp>
          <p:nvSpPr>
            <p:cNvPr id="293" name="Google Shape;293;p37"/>
            <p:cNvSpPr/>
            <p:nvPr/>
          </p:nvSpPr>
          <p:spPr>
            <a:xfrm>
              <a:off x="754380" y="3765984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Introduction</a:t>
              </a:r>
              <a:endParaRPr sz="700"/>
            </a:p>
          </p:txBody>
        </p:sp>
        <p:sp>
          <p:nvSpPr>
            <p:cNvPr id="294" name="Google Shape;294;p37"/>
            <p:cNvSpPr/>
            <p:nvPr/>
          </p:nvSpPr>
          <p:spPr>
            <a:xfrm>
              <a:off x="571500" y="3764860"/>
              <a:ext cx="36000" cy="252000"/>
            </a:xfrm>
            <a:prstGeom prst="rect">
              <a:avLst/>
            </a:prstGeom>
            <a:solidFill>
              <a:srgbClr val="A6A6A6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5" name="Google Shape;295;p37"/>
          <p:cNvGrpSpPr/>
          <p:nvPr/>
        </p:nvGrpSpPr>
        <p:grpSpPr>
          <a:xfrm>
            <a:off x="1409700" y="3028950"/>
            <a:ext cx="4276710" cy="208593"/>
            <a:chOff x="571500" y="5165783"/>
            <a:chExt cx="5702280" cy="278124"/>
          </a:xfrm>
        </p:grpSpPr>
        <p:sp>
          <p:nvSpPr>
            <p:cNvPr id="296" name="Google Shape;296;p37"/>
            <p:cNvSpPr/>
            <p:nvPr/>
          </p:nvSpPr>
          <p:spPr>
            <a:xfrm>
              <a:off x="754380" y="5166908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Key Tasks</a:t>
              </a:r>
              <a:endParaRPr sz="700"/>
            </a:p>
          </p:txBody>
        </p:sp>
        <p:sp>
          <p:nvSpPr>
            <p:cNvPr id="297" name="Google Shape;297;p37"/>
            <p:cNvSpPr/>
            <p:nvPr/>
          </p:nvSpPr>
          <p:spPr>
            <a:xfrm>
              <a:off x="571500" y="5165783"/>
              <a:ext cx="36000" cy="252000"/>
            </a:xfrm>
            <a:prstGeom prst="rect">
              <a:avLst/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298" name="Google Shape;298;p37"/>
          <p:cNvGrpSpPr/>
          <p:nvPr/>
        </p:nvGrpSpPr>
        <p:grpSpPr>
          <a:xfrm>
            <a:off x="1419413" y="2422047"/>
            <a:ext cx="4276710" cy="208592"/>
            <a:chOff x="571500" y="3764860"/>
            <a:chExt cx="5702280" cy="278123"/>
          </a:xfrm>
        </p:grpSpPr>
        <p:sp>
          <p:nvSpPr>
            <p:cNvPr id="299" name="Google Shape;299;p37"/>
            <p:cNvSpPr/>
            <p:nvPr/>
          </p:nvSpPr>
          <p:spPr>
            <a:xfrm>
              <a:off x="754380" y="3765984"/>
              <a:ext cx="5519400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0" lIns="0" spcFirstLastPara="1" rIns="0" wrap="square" tIns="0">
              <a:no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400">
                  <a:solidFill>
                    <a:srgbClr val="7F7F7F"/>
                  </a:solidFill>
                  <a:latin typeface="Arial"/>
                  <a:ea typeface="Arial"/>
                  <a:cs typeface="Arial"/>
                  <a:sym typeface="Arial"/>
                </a:rPr>
                <a:t>Problem Statement</a:t>
              </a:r>
              <a:endParaRPr sz="18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0" name="Google Shape;300;p37"/>
            <p:cNvSpPr/>
            <p:nvPr/>
          </p:nvSpPr>
          <p:spPr>
            <a:xfrm>
              <a:off x="571500" y="3764860"/>
              <a:ext cx="36000" cy="252000"/>
            </a:xfrm>
            <a:prstGeom prst="rect">
              <a:avLst/>
            </a:prstGeom>
            <a:solidFill>
              <a:srgbClr val="A5A5A5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0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